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theme/themeOverride2.xml" ContentType="application/vnd.openxmlformats-officedocument.themeOverride+xml"/>
  <Override PartName="/ppt/charts/chart8.xml" ContentType="application/vnd.openxmlformats-officedocument.drawingml.chart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notesSlides/notesSlide1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309" r:id="rId2"/>
    <p:sldId id="311" r:id="rId3"/>
    <p:sldId id="321" r:id="rId4"/>
    <p:sldId id="339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33" r:id="rId22"/>
    <p:sldId id="342" r:id="rId23"/>
    <p:sldId id="341" r:id="rId24"/>
    <p:sldId id="343" r:id="rId25"/>
    <p:sldId id="302" r:id="rId26"/>
    <p:sldId id="344" r:id="rId27"/>
    <p:sldId id="303" r:id="rId28"/>
    <p:sldId id="304" r:id="rId29"/>
    <p:sldId id="305" r:id="rId30"/>
    <p:sldId id="306" r:id="rId31"/>
    <p:sldId id="334" r:id="rId32"/>
    <p:sldId id="307" r:id="rId33"/>
    <p:sldId id="308" r:id="rId34"/>
    <p:sldId id="258" r:id="rId35"/>
    <p:sldId id="259" r:id="rId36"/>
    <p:sldId id="260" r:id="rId37"/>
    <p:sldId id="261" r:id="rId38"/>
    <p:sldId id="262" r:id="rId39"/>
    <p:sldId id="263" r:id="rId40"/>
    <p:sldId id="331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35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45" r:id="rId60"/>
    <p:sldId id="346" r:id="rId61"/>
    <p:sldId id="272" r:id="rId62"/>
    <p:sldId id="273" r:id="rId63"/>
    <p:sldId id="274" r:id="rId64"/>
    <p:sldId id="275" r:id="rId65"/>
    <p:sldId id="276" r:id="rId66"/>
    <p:sldId id="277" r:id="rId67"/>
    <p:sldId id="338" r:id="rId68"/>
    <p:sldId id="279" r:id="rId69"/>
    <p:sldId id="335" r:id="rId70"/>
    <p:sldId id="347" r:id="rId71"/>
    <p:sldId id="348" r:id="rId72"/>
    <p:sldId id="281" r:id="rId73"/>
    <p:sldId id="282" r:id="rId74"/>
    <p:sldId id="283" r:id="rId75"/>
    <p:sldId id="336" r:id="rId76"/>
    <p:sldId id="359" r:id="rId77"/>
    <p:sldId id="360" r:id="rId78"/>
    <p:sldId id="287" r:id="rId79"/>
    <p:sldId id="337" r:id="rId80"/>
    <p:sldId id="361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00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ownloads:Work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ownloads:Work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ownloads:Workbook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ww:Downloads:Workbook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wcohen:Desktop:for-trip:figs: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wcohen:Desktop:for-trip:figs: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wcohen:Desktop:for-trip:figs: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MLN</c:v>
                </c:pt>
              </c:strCache>
            </c:strRef>
          </c:tx>
          <c:invertIfNegative val="0"/>
          <c:cat>
            <c:strRef>
              <c:f>Sheet1!$B$1:$E$1</c:f>
              <c:strCache>
                <c:ptCount val="4"/>
                <c:pt idx="0">
                  <c:v>Cites</c:v>
                </c:pt>
                <c:pt idx="1">
                  <c:v>Authors</c:v>
                </c:pt>
                <c:pt idx="2">
                  <c:v>Venues</c:v>
                </c:pt>
                <c:pt idx="3">
                  <c:v>Titles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0.513</c:v>
                </c:pt>
                <c:pt idx="1">
                  <c:v>0.532</c:v>
                </c:pt>
                <c:pt idx="2">
                  <c:v>0.602</c:v>
                </c:pt>
                <c:pt idx="3">
                  <c:v>0.544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ProPPR(w=1)</c:v>
                </c:pt>
              </c:strCache>
            </c:strRef>
          </c:tx>
          <c:invertIfNegative val="0"/>
          <c:cat>
            <c:strRef>
              <c:f>Sheet1!$B$1:$E$1</c:f>
              <c:strCache>
                <c:ptCount val="4"/>
                <c:pt idx="0">
                  <c:v>Cites</c:v>
                </c:pt>
                <c:pt idx="1">
                  <c:v>Authors</c:v>
                </c:pt>
                <c:pt idx="2">
                  <c:v>Venues</c:v>
                </c:pt>
                <c:pt idx="3">
                  <c:v>Titles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0.68</c:v>
                </c:pt>
                <c:pt idx="1">
                  <c:v>0.836</c:v>
                </c:pt>
                <c:pt idx="2">
                  <c:v>0.86</c:v>
                </c:pt>
                <c:pt idx="3">
                  <c:v>0.908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ProPPR</c:v>
                </c:pt>
              </c:strCache>
            </c:strRef>
          </c:tx>
          <c:invertIfNegative val="0"/>
          <c:cat>
            <c:strRef>
              <c:f>Sheet1!$B$1:$E$1</c:f>
              <c:strCache>
                <c:ptCount val="4"/>
                <c:pt idx="0">
                  <c:v>Cites</c:v>
                </c:pt>
                <c:pt idx="1">
                  <c:v>Authors</c:v>
                </c:pt>
                <c:pt idx="2">
                  <c:v>Venues</c:v>
                </c:pt>
                <c:pt idx="3">
                  <c:v>Titles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0.8</c:v>
                </c:pt>
                <c:pt idx="1">
                  <c:v>0.84</c:v>
                </c:pt>
                <c:pt idx="2">
                  <c:v>0.869</c:v>
                </c:pt>
                <c:pt idx="3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6303560"/>
        <c:axId val="-2145842152"/>
      </c:barChart>
      <c:catAx>
        <c:axId val="-214630356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5842152"/>
        <c:crosses val="autoZero"/>
        <c:auto val="1"/>
        <c:lblAlgn val="ctr"/>
        <c:lblOffset val="100"/>
        <c:noMultiLvlLbl val="0"/>
      </c:catAx>
      <c:valAx>
        <c:axId val="-2145842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63035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ProPPR/SL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79.5</c:v>
                </c:pt>
                <c:pt idx="1">
                  <c:v>61.9</c:v>
                </c:pt>
              </c:numCache>
            </c:numRef>
          </c:val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ProPPR/IE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81.1</c:v>
                </c:pt>
                <c:pt idx="1">
                  <c:v>70.6</c:v>
                </c:pt>
              </c:numCache>
            </c:numRef>
          </c:val>
        </c:ser>
        <c:ser>
          <c:idx val="2"/>
          <c:order val="2"/>
          <c:tx>
            <c:strRef>
              <c:f>Sheet1!$A$8</c:f>
              <c:strCache>
                <c:ptCount val="1"/>
                <c:pt idx="0">
                  <c:v>ProPPR/Joint IE,SL</c:v>
                </c:pt>
              </c:strCache>
            </c:strRef>
          </c:tx>
          <c:invertIfNegative val="0"/>
          <c:cat>
            <c:strRef>
              <c:f>Sheet1!$B$5:$C$5</c:f>
              <c:strCache>
                <c:ptCount val="2"/>
                <c:pt idx="0">
                  <c:v>10% deleted</c:v>
                </c:pt>
                <c:pt idx="1">
                  <c:v>50% deleted</c:v>
                </c:pt>
              </c:strCache>
            </c:strRef>
          </c:cat>
          <c:val>
            <c:numRef>
              <c:f>Sheet1!$B$8:$C$8</c:f>
              <c:numCache>
                <c:formatCode>General</c:formatCode>
                <c:ptCount val="2"/>
                <c:pt idx="0">
                  <c:v>82.8</c:v>
                </c:pt>
                <c:pt idx="1">
                  <c:v>78.6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2195944"/>
        <c:axId val="-2090232584"/>
      </c:barChart>
      <c:catAx>
        <c:axId val="-21221959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0232584"/>
        <c:crosses val="autoZero"/>
        <c:auto val="1"/>
        <c:lblAlgn val="ctr"/>
        <c:lblOffset val="100"/>
        <c:noMultiLvlLbl val="0"/>
      </c:catAx>
      <c:valAx>
        <c:axId val="-2090232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21959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MLN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Sheet1!$G$2:$K$2</c:f>
              <c:numCache>
                <c:formatCode>General</c:formatCode>
                <c:ptCount val="5"/>
                <c:pt idx="0">
                  <c:v>60.8</c:v>
                </c:pt>
                <c:pt idx="1">
                  <c:v>43.7</c:v>
                </c:pt>
                <c:pt idx="2">
                  <c:v>44.9</c:v>
                </c:pt>
                <c:pt idx="3">
                  <c:v>38.8</c:v>
                </c:pt>
                <c:pt idx="4">
                  <c:v>38.8</c:v>
                </c:pt>
              </c:numCache>
            </c:numRef>
          </c:val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Universal Schema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Sheet1!$G$3:$K$3</c:f>
              <c:numCache>
                <c:formatCode>General</c:formatCode>
                <c:ptCount val="5"/>
                <c:pt idx="0">
                  <c:v>48.2</c:v>
                </c:pt>
                <c:pt idx="1">
                  <c:v>53.0</c:v>
                </c:pt>
                <c:pt idx="2">
                  <c:v>52.9</c:v>
                </c:pt>
                <c:pt idx="3">
                  <c:v>47.3</c:v>
                </c:pt>
                <c:pt idx="4">
                  <c:v>41.2</c:v>
                </c:pt>
              </c:numCache>
            </c:numRef>
          </c:val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Our Method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Sheet1!$G$4:$K$4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0650104"/>
        <c:axId val="-1287060536"/>
      </c:barChart>
      <c:catAx>
        <c:axId val="-210065010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1287060536"/>
        <c:crosses val="autoZero"/>
        <c:auto val="1"/>
        <c:lblAlgn val="ctr"/>
        <c:lblOffset val="100"/>
        <c:noMultiLvlLbl val="0"/>
      </c:catAx>
      <c:valAx>
        <c:axId val="-1287060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06501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MLN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Sheet1!$G$2:$K$2</c:f>
              <c:numCache>
                <c:formatCode>General</c:formatCode>
                <c:ptCount val="5"/>
                <c:pt idx="0">
                  <c:v>60.8</c:v>
                </c:pt>
                <c:pt idx="1">
                  <c:v>43.7</c:v>
                </c:pt>
                <c:pt idx="2">
                  <c:v>44.9</c:v>
                </c:pt>
                <c:pt idx="3">
                  <c:v>38.8</c:v>
                </c:pt>
                <c:pt idx="4">
                  <c:v>38.8</c:v>
                </c:pt>
              </c:numCache>
            </c:numRef>
          </c:val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Universal Schema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Sheet1!$G$3:$K$3</c:f>
              <c:numCache>
                <c:formatCode>General</c:formatCode>
                <c:ptCount val="5"/>
                <c:pt idx="0">
                  <c:v>48.2</c:v>
                </c:pt>
                <c:pt idx="1">
                  <c:v>53.0</c:v>
                </c:pt>
                <c:pt idx="2">
                  <c:v>52.9</c:v>
                </c:pt>
                <c:pt idx="3">
                  <c:v>47.3</c:v>
                </c:pt>
                <c:pt idx="4">
                  <c:v>41.2</c:v>
                </c:pt>
              </c:numCache>
            </c:numRef>
          </c:val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Our Method</c:v>
                </c:pt>
              </c:strCache>
            </c:strRef>
          </c:tx>
          <c:invertIfNegative val="0"/>
          <c:cat>
            <c:numRef>
              <c:f>Sheet1!$G$1:$K$1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Sheet1!$G$4:$K$4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4581192"/>
        <c:axId val="-1331750328"/>
      </c:barChart>
      <c:catAx>
        <c:axId val="-207458119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1331750328"/>
        <c:crosses val="autoZero"/>
        <c:auto val="1"/>
        <c:lblAlgn val="ctr"/>
        <c:lblOffset val="100"/>
        <c:noMultiLvlLbl val="0"/>
      </c:catAx>
      <c:valAx>
        <c:axId val="-13317503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45811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33681102362205"/>
          <c:y val="0.0601851851851852"/>
          <c:w val="0.887786089238845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Sheet1!$F$7</c:f>
              <c:strCache>
                <c:ptCount val="1"/>
                <c:pt idx="0">
                  <c:v>No 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Sheet1!$G$7:$K$7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Sheet1!$G$8:$K$8</c:f>
              <c:numCache>
                <c:formatCode>General</c:formatCode>
                <c:ptCount val="5"/>
                <c:pt idx="0">
                  <c:v>83.5</c:v>
                </c:pt>
                <c:pt idx="1">
                  <c:v>82.5</c:v>
                </c:pt>
                <c:pt idx="2">
                  <c:v>81.7</c:v>
                </c:pt>
                <c:pt idx="3">
                  <c:v>81.0</c:v>
                </c:pt>
                <c:pt idx="4">
                  <c:v>81.3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0059048"/>
        <c:axId val="-2104692824"/>
      </c:barChart>
      <c:catAx>
        <c:axId val="-2080059048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2104692824"/>
        <c:crosses val="autoZero"/>
        <c:auto val="1"/>
        <c:lblAlgn val="ctr"/>
        <c:lblOffset val="100"/>
        <c:noMultiLvlLbl val="0"/>
      </c:catAx>
      <c:valAx>
        <c:axId val="-2104692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00590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33196759722189"/>
          <c:y val="0.00201569740356268"/>
          <c:w val="0.321901377952756"/>
          <c:h val="0.2189936942529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759440784188"/>
          <c:y val="0.0482954545454545"/>
          <c:w val="0.680770073643707"/>
          <c:h val="0.82757605583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KB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0.701</c:v>
                </c:pt>
                <c:pt idx="1">
                  <c:v>0.701</c:v>
                </c:pt>
                <c:pt idx="2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PRA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0.945</c:v>
                </c:pt>
                <c:pt idx="1">
                  <c:v>0.944</c:v>
                </c:pt>
                <c:pt idx="2">
                  <c:v>0.945</c:v>
                </c:pt>
              </c:numCache>
            </c:numRef>
          </c:val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ProPPR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0.955</c:v>
                </c:pt>
                <c:pt idx="1">
                  <c:v>0.955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26494984"/>
        <c:axId val="-1326606568"/>
      </c:barChart>
      <c:catAx>
        <c:axId val="-13264949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326606568"/>
        <c:crosses val="autoZero"/>
        <c:auto val="1"/>
        <c:lblAlgn val="ctr"/>
        <c:lblOffset val="100"/>
        <c:noMultiLvlLbl val="0"/>
      </c:catAx>
      <c:valAx>
        <c:axId val="-1326606568"/>
        <c:scaling>
          <c:orientation val="minMax"/>
          <c:max val="1.0"/>
          <c:min val="0.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264949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4416456438091"/>
          <c:y val="0.0333842609162491"/>
          <c:w val="0.215583543561909"/>
          <c:h val="0.27414056907659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KB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0.701</c:v>
                </c:pt>
                <c:pt idx="1">
                  <c:v>0.701</c:v>
                </c:pt>
                <c:pt idx="2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PRA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0.945</c:v>
                </c:pt>
                <c:pt idx="1">
                  <c:v>0.944</c:v>
                </c:pt>
                <c:pt idx="2">
                  <c:v>0.945</c:v>
                </c:pt>
              </c:numCache>
            </c:numRef>
          </c:val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ProPPR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0.955</c:v>
                </c:pt>
                <c:pt idx="1">
                  <c:v>0.955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892264"/>
        <c:axId val="-2140897128"/>
      </c:barChart>
      <c:catAx>
        <c:axId val="-214089226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897128"/>
        <c:crosses val="autoZero"/>
        <c:auto val="1"/>
        <c:lblAlgn val="ctr"/>
        <c:lblOffset val="100"/>
        <c:noMultiLvlLbl val="0"/>
      </c:catAx>
      <c:valAx>
        <c:axId val="-2140897128"/>
        <c:scaling>
          <c:orientation val="minMax"/>
          <c:max val="1.0"/>
          <c:min val="0.9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0892264"/>
        <c:crosses val="autoZero"/>
        <c:crossBetween val="between"/>
      </c:valAx>
    </c:plotArea>
    <c:legend>
      <c:legendPos val="r"/>
      <c:legendEntry>
        <c:idx val="0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759440784188"/>
          <c:y val="0.0482954545454545"/>
          <c:w val="0.680770073643707"/>
          <c:h val="0.82757605583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KB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0.701</c:v>
                </c:pt>
                <c:pt idx="1">
                  <c:v>0.701</c:v>
                </c:pt>
                <c:pt idx="2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PRA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0.945</c:v>
                </c:pt>
                <c:pt idx="1">
                  <c:v>0.944</c:v>
                </c:pt>
                <c:pt idx="2">
                  <c:v>0.945</c:v>
                </c:pt>
              </c:numCache>
            </c:numRef>
          </c:val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ProPPR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0.955</c:v>
                </c:pt>
                <c:pt idx="1">
                  <c:v>0.955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0210520"/>
        <c:axId val="-2074129800"/>
      </c:barChart>
      <c:catAx>
        <c:axId val="-20802105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4129800"/>
        <c:crosses val="autoZero"/>
        <c:auto val="1"/>
        <c:lblAlgn val="ctr"/>
        <c:lblOffset val="100"/>
        <c:noMultiLvlLbl val="0"/>
      </c:catAx>
      <c:valAx>
        <c:axId val="-2074129800"/>
        <c:scaling>
          <c:orientation val="minMax"/>
          <c:max val="1.0"/>
          <c:min val="0.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02105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4416456438091"/>
          <c:y val="0.0333842609162491"/>
          <c:w val="0.215583543561909"/>
          <c:h val="0.27414056907659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KB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0.701</c:v>
                </c:pt>
                <c:pt idx="1">
                  <c:v>0.701</c:v>
                </c:pt>
                <c:pt idx="2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PRA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0.945</c:v>
                </c:pt>
                <c:pt idx="1">
                  <c:v>0.944</c:v>
                </c:pt>
                <c:pt idx="2">
                  <c:v>0.945</c:v>
                </c:pt>
              </c:numCache>
            </c:numRef>
          </c:val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ProPPR (1M)</c:v>
                </c:pt>
              </c:strCache>
            </c:strRef>
          </c:tx>
          <c:invertIfNegative val="0"/>
          <c:cat>
            <c:strRef>
              <c:f>Sheet1!$B$8:$D$8</c:f>
              <c:strCache>
                <c:ptCount val="3"/>
                <c:pt idx="0">
                  <c:v>Google</c:v>
                </c:pt>
                <c:pt idx="1">
                  <c:v>Beatles</c:v>
                </c:pt>
                <c:pt idx="2">
                  <c:v>Baseball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0.955</c:v>
                </c:pt>
                <c:pt idx="1">
                  <c:v>0.955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4137368"/>
        <c:axId val="-1285791752"/>
      </c:barChart>
      <c:catAx>
        <c:axId val="-2074137368"/>
        <c:scaling>
          <c:orientation val="minMax"/>
        </c:scaling>
        <c:delete val="0"/>
        <c:axPos val="b"/>
        <c:majorTickMark val="out"/>
        <c:minorTickMark val="none"/>
        <c:tickLblPos val="nextTo"/>
        <c:crossAx val="-1285791752"/>
        <c:crosses val="autoZero"/>
        <c:auto val="1"/>
        <c:lblAlgn val="ctr"/>
        <c:lblOffset val="100"/>
        <c:noMultiLvlLbl val="0"/>
      </c:catAx>
      <c:valAx>
        <c:axId val="-1285791752"/>
        <c:scaling>
          <c:orientation val="minMax"/>
          <c:max val="1.0"/>
          <c:min val="0.9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4137368"/>
        <c:crosses val="autoZero"/>
        <c:crossBetween val="between"/>
      </c:valAx>
    </c:plotArea>
    <c:legend>
      <c:legendPos val="r"/>
      <c:legendEntry>
        <c:idx val="0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96.43</c:v>
                </c:pt>
                <c:pt idx="1">
                  <c:v>89.29</c:v>
                </c:pt>
                <c:pt idx="2">
                  <c:v>82.14</c:v>
                </c:pt>
                <c:pt idx="3">
                  <c:v>66.07</c:v>
                </c:pt>
                <c:pt idx="4">
                  <c:v>55.36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ISG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97.13</c:v>
                </c:pt>
                <c:pt idx="1">
                  <c:v>94.59</c:v>
                </c:pt>
                <c:pt idx="2">
                  <c:v>91.86</c:v>
                </c:pt>
                <c:pt idx="3">
                  <c:v>79.6</c:v>
                </c:pt>
                <c:pt idx="4">
                  <c:v>82.78</c:v>
                </c:pt>
                <c:pt idx="5">
                  <c:v>66.53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FOIL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64.2857142857</c:v>
                </c:pt>
                <c:pt idx="1">
                  <c:v>44.6428571429</c:v>
                </c:pt>
                <c:pt idx="2">
                  <c:v>21.4285714286</c:v>
                </c:pt>
                <c:pt idx="3">
                  <c:v>14.2857142857</c:v>
                </c:pt>
                <c:pt idx="4">
                  <c:v>7.14285714286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MLN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45.0167199513</c:v>
                </c:pt>
                <c:pt idx="1">
                  <c:v>27.7351950864</c:v>
                </c:pt>
                <c:pt idx="2">
                  <c:v>41.5154227611</c:v>
                </c:pt>
                <c:pt idx="3">
                  <c:v>58.9741793784</c:v>
                </c:pt>
                <c:pt idx="4">
                  <c:v>37.4986401505</c:v>
                </c:pt>
                <c:pt idx="5">
                  <c:v>27.8604552191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5271688"/>
        <c:axId val="-2145381048"/>
      </c:lineChart>
      <c:catAx>
        <c:axId val="-21452716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45381048"/>
        <c:crosses val="autoZero"/>
        <c:auto val="1"/>
        <c:lblAlgn val="ctr"/>
        <c:lblOffset val="100"/>
        <c:noMultiLvlLbl val="0"/>
      </c:catAx>
      <c:valAx>
        <c:axId val="-2145381048"/>
        <c:scaling>
          <c:orientation val="minMax"/>
          <c:max val="1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527168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96.43</c:v>
                </c:pt>
                <c:pt idx="1">
                  <c:v>89.29</c:v>
                </c:pt>
                <c:pt idx="2">
                  <c:v>82.14</c:v>
                </c:pt>
                <c:pt idx="3">
                  <c:v>66.07</c:v>
                </c:pt>
                <c:pt idx="4">
                  <c:v>55.36</c:v>
                </c:pt>
                <c:pt idx="5">
                  <c:v>50.0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FOIL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64.2857142857</c:v>
                </c:pt>
                <c:pt idx="1">
                  <c:v>44.6428571429</c:v>
                </c:pt>
                <c:pt idx="2">
                  <c:v>21.4285714286</c:v>
                </c:pt>
                <c:pt idx="3">
                  <c:v>14.2857142857</c:v>
                </c:pt>
                <c:pt idx="4">
                  <c:v>7.14285714286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MLN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45.0167199513</c:v>
                </c:pt>
                <c:pt idx="1">
                  <c:v>27.7351950864</c:v>
                </c:pt>
                <c:pt idx="2">
                  <c:v>41.5154227611</c:v>
                </c:pt>
                <c:pt idx="3">
                  <c:v>58.9741793784</c:v>
                </c:pt>
                <c:pt idx="4">
                  <c:v>37.4986401505</c:v>
                </c:pt>
                <c:pt idx="5">
                  <c:v>27.8604552191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8857464"/>
        <c:axId val="-2145206584"/>
      </c:lineChart>
      <c:catAx>
        <c:axId val="-2078857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45206584"/>
        <c:crosses val="autoZero"/>
        <c:auto val="1"/>
        <c:lblAlgn val="ctr"/>
        <c:lblOffset val="100"/>
        <c:noMultiLvlLbl val="0"/>
      </c:catAx>
      <c:valAx>
        <c:axId val="-2145206584"/>
        <c:scaling>
          <c:orientation val="minMax"/>
          <c:max val="1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85746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96.43</c:v>
                </c:pt>
                <c:pt idx="1">
                  <c:v>89.29</c:v>
                </c:pt>
                <c:pt idx="2">
                  <c:v>82.14</c:v>
                </c:pt>
                <c:pt idx="3">
                  <c:v>66.07</c:v>
                </c:pt>
                <c:pt idx="4">
                  <c:v>55.36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ISG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97.13</c:v>
                </c:pt>
                <c:pt idx="1">
                  <c:v>94.59</c:v>
                </c:pt>
                <c:pt idx="2">
                  <c:v>91.86</c:v>
                </c:pt>
                <c:pt idx="3">
                  <c:v>79.6</c:v>
                </c:pt>
                <c:pt idx="4">
                  <c:v>82.78</c:v>
                </c:pt>
                <c:pt idx="5">
                  <c:v>66.53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FOIL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64.2857142857</c:v>
                </c:pt>
                <c:pt idx="1">
                  <c:v>44.6428571429</c:v>
                </c:pt>
                <c:pt idx="2">
                  <c:v>21.4285714286</c:v>
                </c:pt>
                <c:pt idx="3">
                  <c:v>14.2857142857</c:v>
                </c:pt>
                <c:pt idx="4">
                  <c:v>7.14285714286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MLN</c:v>
                </c:pt>
              </c:strCache>
            </c:strRef>
          </c:tx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5% missing</c:v>
                </c:pt>
                <c:pt idx="1">
                  <c:v>10% missing</c:v>
                </c:pt>
                <c:pt idx="2">
                  <c:v>20% missing</c:v>
                </c:pt>
                <c:pt idx="3">
                  <c:v>30% missing</c:v>
                </c:pt>
                <c:pt idx="4">
                  <c:v>40% missing</c:v>
                </c:pt>
                <c:pt idx="5">
                  <c:v>50% missing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45.0167199513</c:v>
                </c:pt>
                <c:pt idx="1">
                  <c:v>27.7351950864</c:v>
                </c:pt>
                <c:pt idx="2">
                  <c:v>41.5154227611</c:v>
                </c:pt>
                <c:pt idx="3">
                  <c:v>58.9741793784</c:v>
                </c:pt>
                <c:pt idx="4">
                  <c:v>37.4986401505</c:v>
                </c:pt>
                <c:pt idx="5">
                  <c:v>27.8604552191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0340552"/>
        <c:axId val="-2090054568"/>
      </c:lineChart>
      <c:catAx>
        <c:axId val="-20903405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90054568"/>
        <c:crosses val="autoZero"/>
        <c:auto val="1"/>
        <c:lblAlgn val="ctr"/>
        <c:lblOffset val="100"/>
        <c:noMultiLvlLbl val="0"/>
      </c:catAx>
      <c:valAx>
        <c:axId val="-2090054568"/>
        <c:scaling>
          <c:orientation val="minMax"/>
          <c:max val="1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03405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33681102362205"/>
          <c:y val="0.0601851851851852"/>
          <c:w val="0.887786089238845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Sheet1!$F$7</c:f>
              <c:strCache>
                <c:ptCount val="1"/>
                <c:pt idx="0">
                  <c:v>No 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Sheet1!$G$7:$K$7</c:f>
              <c:numCache>
                <c:formatCode>General</c:formatCode>
                <c:ptCount val="5"/>
                <c:pt idx="0">
                  <c:v>83.4</c:v>
                </c:pt>
                <c:pt idx="1">
                  <c:v>82.0</c:v>
                </c:pt>
                <c:pt idx="2">
                  <c:v>80.7</c:v>
                </c:pt>
                <c:pt idx="3">
                  <c:v>79.7</c:v>
                </c:pt>
                <c:pt idx="4">
                  <c:v>80.3</c:v>
                </c:pt>
              </c:numCache>
            </c:numRef>
          </c:val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Latent</c:v>
                </c:pt>
              </c:strCache>
            </c:strRef>
          </c:tx>
          <c:invertIfNegative val="0"/>
          <c:cat>
            <c:numRef>
              <c:f>Sheet1!$G$6:$K$6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</c:numCache>
            </c:numRef>
          </c:cat>
          <c:val>
            <c:numRef>
              <c:f>Sheet1!$G$8:$K$8</c:f>
              <c:numCache>
                <c:formatCode>General</c:formatCode>
                <c:ptCount val="5"/>
                <c:pt idx="0">
                  <c:v>83.5</c:v>
                </c:pt>
                <c:pt idx="1">
                  <c:v>82.5</c:v>
                </c:pt>
                <c:pt idx="2">
                  <c:v>81.7</c:v>
                </c:pt>
                <c:pt idx="3">
                  <c:v>81.0</c:v>
                </c:pt>
                <c:pt idx="4">
                  <c:v>81.3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31718584"/>
        <c:axId val="-2100685720"/>
      </c:barChart>
      <c:catAx>
        <c:axId val="-133171858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2100685720"/>
        <c:crosses val="autoZero"/>
        <c:auto val="1"/>
        <c:lblAlgn val="ctr"/>
        <c:lblOffset val="100"/>
        <c:noMultiLvlLbl val="0"/>
      </c:catAx>
      <c:valAx>
        <c:axId val="-2100685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317185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33196759722189"/>
          <c:y val="0.00201569740356268"/>
          <c:w val="0.321901377952756"/>
          <c:h val="0.2189936942529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AFC19-239F-E44D-9316-95F69ACD41C3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9809F53B-1C6D-354C-9888-CAC6DDB189B4}">
      <dgm:prSet phldrT="[Text]" custT="1"/>
      <dgm:spPr/>
      <dgm:t>
        <a:bodyPr/>
        <a:lstStyle/>
        <a:p>
          <a:r>
            <a:rPr lang="en-US" sz="2800" dirty="0" smtClean="0"/>
            <a:t>Logic</a:t>
          </a:r>
          <a:endParaRPr lang="en-US" sz="2800" dirty="0"/>
        </a:p>
      </dgm:t>
    </dgm:pt>
    <dgm:pt modelId="{BA73B3F5-DD1A-1C48-96F7-878E2AE2E653}" type="parTrans" cxnId="{5CD746F0-6E4F-4B46-92CB-C9C3B567F8CE}">
      <dgm:prSet/>
      <dgm:spPr/>
      <dgm:t>
        <a:bodyPr/>
        <a:lstStyle/>
        <a:p>
          <a:endParaRPr lang="en-US" sz="2400"/>
        </a:p>
      </dgm:t>
    </dgm:pt>
    <dgm:pt modelId="{82F0F0BB-D043-1848-88DA-9D667BF5AEC1}" type="sibTrans" cxnId="{5CD746F0-6E4F-4B46-92CB-C9C3B567F8CE}">
      <dgm:prSet/>
      <dgm:spPr/>
      <dgm:t>
        <a:bodyPr/>
        <a:lstStyle/>
        <a:p>
          <a:endParaRPr lang="en-US" sz="2400"/>
        </a:p>
      </dgm:t>
    </dgm:pt>
    <dgm:pt modelId="{2C65342B-67F5-1142-B3AA-6F7E2709157F}">
      <dgm:prSet phldrT="[Text]" custT="1"/>
      <dgm:spPr/>
      <dgm:t>
        <a:bodyPr/>
        <a:lstStyle/>
        <a:p>
          <a:r>
            <a:rPr lang="en-US" sz="2800" dirty="0" smtClean="0"/>
            <a:t>Scalability</a:t>
          </a:r>
          <a:endParaRPr lang="en-US" sz="2800" dirty="0"/>
        </a:p>
      </dgm:t>
    </dgm:pt>
    <dgm:pt modelId="{B27EBE8F-D72A-5E41-B016-9DD8E2332E6C}" type="parTrans" cxnId="{ED3AEE55-8262-8842-A48F-6F1B5A6E449C}">
      <dgm:prSet/>
      <dgm:spPr/>
      <dgm:t>
        <a:bodyPr/>
        <a:lstStyle/>
        <a:p>
          <a:endParaRPr lang="en-US" sz="2400"/>
        </a:p>
      </dgm:t>
    </dgm:pt>
    <dgm:pt modelId="{4F1FB908-4A49-D94C-9B14-DC4E9E6E4BDD}" type="sibTrans" cxnId="{ED3AEE55-8262-8842-A48F-6F1B5A6E449C}">
      <dgm:prSet/>
      <dgm:spPr/>
      <dgm:t>
        <a:bodyPr/>
        <a:lstStyle/>
        <a:p>
          <a:endParaRPr lang="en-US" sz="2400"/>
        </a:p>
      </dgm:t>
    </dgm:pt>
    <dgm:pt modelId="{437766EE-BACA-7B46-883D-B03277F255FB}">
      <dgm:prSet phldrT="[Text]" custT="1"/>
      <dgm:spPr/>
      <dgm:t>
        <a:bodyPr/>
        <a:lstStyle/>
        <a:p>
          <a:r>
            <a:rPr lang="en-US" sz="2800" dirty="0" smtClean="0"/>
            <a:t>Machine Learning</a:t>
          </a:r>
          <a:endParaRPr lang="en-US" sz="2800" dirty="0"/>
        </a:p>
      </dgm:t>
    </dgm:pt>
    <dgm:pt modelId="{94E43348-83A8-3F4B-B789-D192669D6AA2}" type="parTrans" cxnId="{E3E433ED-C2B3-F34B-9C32-2207B29CBEE4}">
      <dgm:prSet/>
      <dgm:spPr/>
      <dgm:t>
        <a:bodyPr/>
        <a:lstStyle/>
        <a:p>
          <a:endParaRPr lang="en-US" sz="2400"/>
        </a:p>
      </dgm:t>
    </dgm:pt>
    <dgm:pt modelId="{9231DC8E-EC2A-F842-B828-D3B447DFABB5}" type="sibTrans" cxnId="{E3E433ED-C2B3-F34B-9C32-2207B29CBEE4}">
      <dgm:prSet/>
      <dgm:spPr/>
      <dgm:t>
        <a:bodyPr/>
        <a:lstStyle/>
        <a:p>
          <a:endParaRPr lang="en-US" sz="2400"/>
        </a:p>
      </dgm:t>
    </dgm:pt>
    <dgm:pt modelId="{5E734DD9-96FE-7F42-89FB-9136B95998D6}" type="pres">
      <dgm:prSet presAssocID="{E8EAFC19-239F-E44D-9316-95F69ACD41C3}" presName="compositeShape" presStyleCnt="0">
        <dgm:presLayoutVars>
          <dgm:chMax val="7"/>
          <dgm:dir/>
          <dgm:resizeHandles val="exact"/>
        </dgm:presLayoutVars>
      </dgm:prSet>
      <dgm:spPr/>
    </dgm:pt>
    <dgm:pt modelId="{4B961882-F25F-1F48-8256-6E98BB82C4D9}" type="pres">
      <dgm:prSet presAssocID="{9809F53B-1C6D-354C-9888-CAC6DDB189B4}" presName="circ1" presStyleLbl="vennNode1" presStyleIdx="0" presStyleCnt="3"/>
      <dgm:spPr/>
      <dgm:t>
        <a:bodyPr/>
        <a:lstStyle/>
        <a:p>
          <a:endParaRPr lang="en-US"/>
        </a:p>
      </dgm:t>
    </dgm:pt>
    <dgm:pt modelId="{B8BAB5AF-CCB9-AE45-94E9-D0EDFA80A8B6}" type="pres">
      <dgm:prSet presAssocID="{9809F53B-1C6D-354C-9888-CAC6DDB189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59B75-FBA9-094E-9C06-F18613F6339B}" type="pres">
      <dgm:prSet presAssocID="{2C65342B-67F5-1142-B3AA-6F7E2709157F}" presName="circ2" presStyleLbl="vennNode1" presStyleIdx="1" presStyleCnt="3"/>
      <dgm:spPr/>
      <dgm:t>
        <a:bodyPr/>
        <a:lstStyle/>
        <a:p>
          <a:endParaRPr lang="en-US"/>
        </a:p>
      </dgm:t>
    </dgm:pt>
    <dgm:pt modelId="{151F883B-253D-7E4F-83C1-660456DAECB3}" type="pres">
      <dgm:prSet presAssocID="{2C65342B-67F5-1142-B3AA-6F7E2709157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A3B8-6947-3548-9F86-360BA52DC91A}" type="pres">
      <dgm:prSet presAssocID="{437766EE-BACA-7B46-883D-B03277F255FB}" presName="circ3" presStyleLbl="vennNode1" presStyleIdx="2" presStyleCnt="3"/>
      <dgm:spPr/>
      <dgm:t>
        <a:bodyPr/>
        <a:lstStyle/>
        <a:p>
          <a:endParaRPr lang="en-US"/>
        </a:p>
      </dgm:t>
    </dgm:pt>
    <dgm:pt modelId="{769A8EDD-7876-DF4A-AA5D-02878FAFC35A}" type="pres">
      <dgm:prSet presAssocID="{437766EE-BACA-7B46-883D-B03277F255F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8DFD31-214A-B648-B773-64676E5AAC58}" type="presOf" srcId="{2C65342B-67F5-1142-B3AA-6F7E2709157F}" destId="{151F883B-253D-7E4F-83C1-660456DAECB3}" srcOrd="1" destOrd="0" presId="urn:microsoft.com/office/officeart/2005/8/layout/venn1"/>
    <dgm:cxn modelId="{E3E433ED-C2B3-F34B-9C32-2207B29CBEE4}" srcId="{E8EAFC19-239F-E44D-9316-95F69ACD41C3}" destId="{437766EE-BACA-7B46-883D-B03277F255FB}" srcOrd="2" destOrd="0" parTransId="{94E43348-83A8-3F4B-B789-D192669D6AA2}" sibTransId="{9231DC8E-EC2A-F842-B828-D3B447DFABB5}"/>
    <dgm:cxn modelId="{5CD746F0-6E4F-4B46-92CB-C9C3B567F8CE}" srcId="{E8EAFC19-239F-E44D-9316-95F69ACD41C3}" destId="{9809F53B-1C6D-354C-9888-CAC6DDB189B4}" srcOrd="0" destOrd="0" parTransId="{BA73B3F5-DD1A-1C48-96F7-878E2AE2E653}" sibTransId="{82F0F0BB-D043-1848-88DA-9D667BF5AEC1}"/>
    <dgm:cxn modelId="{ED3AEE55-8262-8842-A48F-6F1B5A6E449C}" srcId="{E8EAFC19-239F-E44D-9316-95F69ACD41C3}" destId="{2C65342B-67F5-1142-B3AA-6F7E2709157F}" srcOrd="1" destOrd="0" parTransId="{B27EBE8F-D72A-5E41-B016-9DD8E2332E6C}" sibTransId="{4F1FB908-4A49-D94C-9B14-DC4E9E6E4BDD}"/>
    <dgm:cxn modelId="{32B7C248-9ED8-1B4D-950D-C9455550D2BA}" type="presOf" srcId="{E8EAFC19-239F-E44D-9316-95F69ACD41C3}" destId="{5E734DD9-96FE-7F42-89FB-9136B95998D6}" srcOrd="0" destOrd="0" presId="urn:microsoft.com/office/officeart/2005/8/layout/venn1"/>
    <dgm:cxn modelId="{BB5DDF52-AE0A-604A-94EF-245A52FC89E9}" type="presOf" srcId="{9809F53B-1C6D-354C-9888-CAC6DDB189B4}" destId="{B8BAB5AF-CCB9-AE45-94E9-D0EDFA80A8B6}" srcOrd="1" destOrd="0" presId="urn:microsoft.com/office/officeart/2005/8/layout/venn1"/>
    <dgm:cxn modelId="{ACB2B38D-6F7A-1848-85B7-BB0D88BD0D07}" type="presOf" srcId="{9809F53B-1C6D-354C-9888-CAC6DDB189B4}" destId="{4B961882-F25F-1F48-8256-6E98BB82C4D9}" srcOrd="0" destOrd="0" presId="urn:microsoft.com/office/officeart/2005/8/layout/venn1"/>
    <dgm:cxn modelId="{3163C720-C77D-E444-BB6F-51C560F6D781}" type="presOf" srcId="{2C65342B-67F5-1142-B3AA-6F7E2709157F}" destId="{CF959B75-FBA9-094E-9C06-F18613F6339B}" srcOrd="0" destOrd="0" presId="urn:microsoft.com/office/officeart/2005/8/layout/venn1"/>
    <dgm:cxn modelId="{87E8DA3F-46F1-1D4D-BF6B-C58669841BB4}" type="presOf" srcId="{437766EE-BACA-7B46-883D-B03277F255FB}" destId="{769A8EDD-7876-DF4A-AA5D-02878FAFC35A}" srcOrd="1" destOrd="0" presId="urn:microsoft.com/office/officeart/2005/8/layout/venn1"/>
    <dgm:cxn modelId="{059CD588-BC4E-BD44-9E9F-621A71110B5C}" type="presOf" srcId="{437766EE-BACA-7B46-883D-B03277F255FB}" destId="{CDBDA3B8-6947-3548-9F86-360BA52DC91A}" srcOrd="0" destOrd="0" presId="urn:microsoft.com/office/officeart/2005/8/layout/venn1"/>
    <dgm:cxn modelId="{39E611A6-050D-0146-B9C6-21A4F37E4F01}" type="presParOf" srcId="{5E734DD9-96FE-7F42-89FB-9136B95998D6}" destId="{4B961882-F25F-1F48-8256-6E98BB82C4D9}" srcOrd="0" destOrd="0" presId="urn:microsoft.com/office/officeart/2005/8/layout/venn1"/>
    <dgm:cxn modelId="{7D2C73E1-DC8F-C142-8BF6-0026C0AF56F6}" type="presParOf" srcId="{5E734DD9-96FE-7F42-89FB-9136B95998D6}" destId="{B8BAB5AF-CCB9-AE45-94E9-D0EDFA80A8B6}" srcOrd="1" destOrd="0" presId="urn:microsoft.com/office/officeart/2005/8/layout/venn1"/>
    <dgm:cxn modelId="{D90A7EF1-E641-6045-A8FD-22A4FC36C728}" type="presParOf" srcId="{5E734DD9-96FE-7F42-89FB-9136B95998D6}" destId="{CF959B75-FBA9-094E-9C06-F18613F6339B}" srcOrd="2" destOrd="0" presId="urn:microsoft.com/office/officeart/2005/8/layout/venn1"/>
    <dgm:cxn modelId="{D15FCB1A-6D3A-FE41-A4E4-353BD583AC8F}" type="presParOf" srcId="{5E734DD9-96FE-7F42-89FB-9136B95998D6}" destId="{151F883B-253D-7E4F-83C1-660456DAECB3}" srcOrd="3" destOrd="0" presId="urn:microsoft.com/office/officeart/2005/8/layout/venn1"/>
    <dgm:cxn modelId="{938D2C2D-00F3-7A43-840F-FA5AF80F3F05}" type="presParOf" srcId="{5E734DD9-96FE-7F42-89FB-9136B95998D6}" destId="{CDBDA3B8-6947-3548-9F86-360BA52DC91A}" srcOrd="4" destOrd="0" presId="urn:microsoft.com/office/officeart/2005/8/layout/venn1"/>
    <dgm:cxn modelId="{8D3629EA-EB27-D846-AD03-9B41C9C96506}" type="presParOf" srcId="{5E734DD9-96FE-7F42-89FB-9136B95998D6}" destId="{769A8EDD-7876-DF4A-AA5D-02878FAFC35A}" srcOrd="5" destOrd="0" presId="urn:microsoft.com/office/officeart/2005/8/layout/venn1"/>
  </dgm:cxnLst>
  <dgm:bg>
    <a:effectLst>
      <a:glow rad="101600">
        <a:schemeClr val="accent1">
          <a:alpha val="75000"/>
        </a:schemeClr>
      </a:glow>
    </a:effectLst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1882-F25F-1F48-8256-6E98BB82C4D9}">
      <dsp:nvSpPr>
        <dsp:cNvPr id="0" name=""/>
        <dsp:cNvSpPr/>
      </dsp:nvSpPr>
      <dsp:spPr>
        <a:xfrm>
          <a:off x="2280440" y="65353"/>
          <a:ext cx="3136980" cy="313698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Logic</a:t>
          </a:r>
          <a:endParaRPr lang="en-US" sz="2800" kern="1200" dirty="0"/>
        </a:p>
      </dsp:txBody>
      <dsp:txXfrm>
        <a:off x="2698704" y="614325"/>
        <a:ext cx="2300452" cy="1411641"/>
      </dsp:txXfrm>
    </dsp:sp>
    <dsp:sp modelId="{CF959B75-FBA9-094E-9C06-F18613F6339B}">
      <dsp:nvSpPr>
        <dsp:cNvPr id="0" name=""/>
        <dsp:cNvSpPr/>
      </dsp:nvSpPr>
      <dsp:spPr>
        <a:xfrm>
          <a:off x="3412367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Scalability</a:t>
          </a:r>
          <a:endParaRPr lang="en-US" sz="2800" kern="1200" dirty="0"/>
        </a:p>
      </dsp:txBody>
      <dsp:txXfrm>
        <a:off x="4371761" y="2836353"/>
        <a:ext cx="1882188" cy="1725339"/>
      </dsp:txXfrm>
    </dsp:sp>
    <dsp:sp modelId="{CDBDA3B8-6947-3548-9F86-360BA52DC91A}">
      <dsp:nvSpPr>
        <dsp:cNvPr id="0" name=""/>
        <dsp:cNvSpPr/>
      </dsp:nvSpPr>
      <dsp:spPr>
        <a:xfrm>
          <a:off x="1148513" y="2025966"/>
          <a:ext cx="3136980" cy="313698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43912" y="2836353"/>
        <a:ext cx="1882188" cy="172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B00BE-9675-8C43-8F5D-13ADE5D97AEF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0A6A-83E4-FE43-89D0-55FB08D85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8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royal: 2258 pages, 15 relations, </a:t>
            </a:r>
          </a:p>
          <a:p>
            <a:r>
              <a:rPr lang="en-US" dirty="0" err="1" smtClean="0"/>
              <a:t>american</a:t>
            </a:r>
            <a:r>
              <a:rPr lang="en-US" dirty="0" smtClean="0"/>
              <a:t>: 679 pages, 12</a:t>
            </a:r>
            <a:r>
              <a:rPr lang="en-US" baseline="0" dirty="0" smtClean="0"/>
              <a:t>k links, 30 relations</a:t>
            </a:r>
          </a:p>
          <a:p>
            <a:r>
              <a:rPr lang="en-US" baseline="0" dirty="0" smtClean="0"/>
              <a:t>geo: 500 pages, 43k mentions/links, 10 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AAF37-B39F-7349-BB4D-836DFED3510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0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3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1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2C21-06C6-C241-9674-EB0F4D5004B3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106F-0009-5442-ADD1-CF14507D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762000" y="914400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Arial" charset="0"/>
              </a:rPr>
              <a:t>Knowledge Representation Meets Machine </a:t>
            </a:r>
            <a:r>
              <a:rPr lang="en-US" dirty="0" smtClean="0">
                <a:latin typeface="Calibri" charset="0"/>
                <a:ea typeface="ＭＳ Ｐゴシック" charset="0"/>
                <a:cs typeface="Arial" charset="0"/>
              </a:rPr>
              <a:t>Learning:</a:t>
            </a:r>
            <a:br>
              <a:rPr lang="en-US" dirty="0" smtClean="0">
                <a:latin typeface="Calibri" charset="0"/>
                <a:ea typeface="ＭＳ Ｐゴシック" charset="0"/>
                <a:cs typeface="Arial" charset="0"/>
              </a:rPr>
            </a:br>
            <a:r>
              <a:rPr lang="en-US" dirty="0" smtClean="0">
                <a:latin typeface="Calibri" charset="0"/>
                <a:ea typeface="ＭＳ Ｐゴシック" charset="0"/>
                <a:cs typeface="Arial" charset="0"/>
              </a:rPr>
              <a:t>Part 2/3</a:t>
            </a:r>
            <a:endParaRPr lang="en-US" dirty="0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2743200"/>
            <a:ext cx="7924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1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William W. </a:t>
            </a:r>
            <a:r>
              <a:rPr lang="en-US" sz="31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Cohen</a:t>
            </a:r>
            <a:br>
              <a:rPr lang="en-US" sz="31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Machine Learning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Dept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</a:br>
            <a:r>
              <a:rPr lang="en-US" sz="17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and Language Technology </a:t>
            </a:r>
            <a:r>
              <a:rPr lang="en-US" sz="17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Dept</a:t>
            </a:r>
            <a:endParaRPr lang="en-US" sz="1700" dirty="0">
              <a:solidFill>
                <a:schemeClr val="tx1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60000"/>
              </a:lnSpc>
            </a:pP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joint work with:</a:t>
            </a:r>
          </a:p>
          <a:p>
            <a:pPr eaLnBrk="1" hangingPunct="1">
              <a:lnSpc>
                <a:spcPct val="60000"/>
              </a:lnSpc>
            </a:pPr>
            <a:endParaRPr lang="en-US" sz="2400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60000"/>
              </a:lnSpc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William Wang, Kathryn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Rivard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Mazaitis</a:t>
            </a:r>
            <a:endParaRPr lang="en-US" sz="24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36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0"/>
          <a:stretch>
            <a:fillRect/>
          </a:stretch>
        </p:blipFill>
        <p:spPr bwMode="auto">
          <a:xfrm>
            <a:off x="0" y="5207000"/>
            <a:ext cx="2032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346700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16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MLNs are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powerful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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but expensive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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458200" cy="4452937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Many learning models and probabilistic programing models can be implemented with MLNs</a:t>
            </a:r>
          </a:p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Inference is done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by </a:t>
            </a:r>
            <a:r>
              <a:rPr lang="en-US" sz="2400" i="1" dirty="0">
                <a:latin typeface="Arial" charset="0"/>
                <a:ea typeface="ＭＳ Ｐゴシック" charset="0"/>
                <a:cs typeface="ＭＳ Ｐゴシック" charset="0"/>
              </a:rPr>
              <a:t>explicitly building a ground MLN</a:t>
            </a:r>
          </a:p>
          <a:p>
            <a:pPr lvl="1" eaLnBrk="1" hangingPunct="1"/>
            <a:r>
              <a:rPr lang="en-US" sz="2400" dirty="0" err="1">
                <a:latin typeface="Arial" charset="0"/>
                <a:ea typeface="ＭＳ Ｐゴシック" charset="0"/>
              </a:rPr>
              <a:t>Herbrand</a:t>
            </a:r>
            <a:r>
              <a:rPr lang="en-US" sz="2400" dirty="0">
                <a:latin typeface="Arial" charset="0"/>
                <a:ea typeface="ＭＳ Ｐゴシック" charset="0"/>
              </a:rPr>
              <a:t> base is </a:t>
            </a:r>
            <a:r>
              <a:rPr lang="en-US" sz="2400" b="1" dirty="0">
                <a:latin typeface="Arial" charset="0"/>
                <a:ea typeface="ＭＳ Ｐゴシック" charset="0"/>
              </a:rPr>
              <a:t>huge</a:t>
            </a:r>
            <a:r>
              <a:rPr lang="en-US" sz="2400" dirty="0">
                <a:latin typeface="Arial" charset="0"/>
                <a:ea typeface="ＭＳ Ｐゴシック" charset="0"/>
              </a:rPr>
              <a:t> for reasonable programs: 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It grows </a:t>
            </a:r>
            <a:r>
              <a:rPr lang="en-US" sz="2400" i="1" dirty="0">
                <a:latin typeface="Arial" charset="0"/>
                <a:ea typeface="ＭＳ Ｐゴシック" charset="0"/>
                <a:sym typeface="Symbol" charset="0"/>
              </a:rPr>
              <a:t>faster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 than the size of the DB of facts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You’d like to able to use a huge DB—NELL is O(10M)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Inference on an arbitrary MLN is </a:t>
            </a:r>
            <a:r>
              <a:rPr lang="en-US" sz="2400" i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expensive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: #P-complete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It’s not obvious how to restrict the template so the MLNs will be tractable</a:t>
            </a:r>
          </a:p>
        </p:txBody>
      </p:sp>
    </p:spTree>
    <p:extLst>
      <p:ext uri="{BB962C8B-B14F-4D97-AF65-F5344CB8AC3E}">
        <p14:creationId xmlns:p14="http://schemas.microsoft.com/office/powerpoint/2010/main" val="23064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What’s the alternative?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There are many probabilistic LPs: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Compile to other 0</a:t>
            </a:r>
            <a:r>
              <a:rPr lang="en-US" sz="2000" baseline="30000" dirty="0">
                <a:latin typeface="Calibri" charset="0"/>
                <a:ea typeface="ＭＳ Ｐゴシック" charset="0"/>
              </a:rPr>
              <a:t>th</a:t>
            </a:r>
            <a:r>
              <a:rPr lang="en-US" sz="2000" dirty="0">
                <a:latin typeface="Calibri" charset="0"/>
                <a:ea typeface="ＭＳ Ｐゴシック" charset="0"/>
              </a:rPr>
              <a:t>-order formats: (Bayesian LPs, </a:t>
            </a:r>
            <a:r>
              <a:rPr lang="en-US" sz="2000" dirty="0" smtClean="0">
                <a:latin typeface="Calibri" charset="0"/>
                <a:ea typeface="ＭＳ Ｐゴシック" charset="0"/>
              </a:rPr>
              <a:t>PSL, </a:t>
            </a:r>
            <a:r>
              <a:rPr lang="en-US" sz="2000" dirty="0" err="1" smtClean="0">
                <a:latin typeface="Calibri" charset="0"/>
                <a:ea typeface="ＭＳ Ｐゴシック" charset="0"/>
              </a:rPr>
              <a:t>ProbLog</a:t>
            </a:r>
            <a:r>
              <a:rPr lang="en-US" sz="2000" dirty="0">
                <a:latin typeface="Calibri" charset="0"/>
                <a:ea typeface="ＭＳ Ｐゴシック" charset="0"/>
              </a:rPr>
              <a:t>, ….), </a:t>
            </a:r>
            <a:r>
              <a:rPr lang="en-US" sz="2000" dirty="0" smtClean="0">
                <a:latin typeface="Calibri" charset="0"/>
                <a:ea typeface="ＭＳ Ｐゴシック" charset="0"/>
              </a:rPr>
              <a:t>to be more appropriate and/or more tractable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Impose </a:t>
            </a:r>
            <a:r>
              <a:rPr lang="en-US" sz="2000" dirty="0">
                <a:latin typeface="Calibri" charset="0"/>
                <a:ea typeface="ＭＳ Ｐゴシック" charset="0"/>
              </a:rPr>
              <a:t>a distribution over </a:t>
            </a:r>
            <a:r>
              <a:rPr lang="en-US" sz="2000" i="1" dirty="0">
                <a:latin typeface="Calibri" charset="0"/>
                <a:ea typeface="ＭＳ Ｐゴシック" charset="0"/>
              </a:rPr>
              <a:t>proofs</a:t>
            </a:r>
            <a:r>
              <a:rPr lang="en-US" sz="2000" dirty="0">
                <a:latin typeface="Calibri" charset="0"/>
                <a:ea typeface="ＭＳ Ｐゴシック" charset="0"/>
              </a:rPr>
              <a:t>, not </a:t>
            </a:r>
            <a:r>
              <a:rPr lang="en-US" sz="2000" i="1" dirty="0">
                <a:latin typeface="Calibri" charset="0"/>
                <a:ea typeface="ＭＳ Ｐゴシック" charset="0"/>
              </a:rPr>
              <a:t>interpretations </a:t>
            </a:r>
            <a:r>
              <a:rPr lang="en-US" sz="2000" dirty="0">
                <a:latin typeface="Calibri" charset="0"/>
                <a:ea typeface="ＭＳ Ｐゴシック" charset="0"/>
              </a:rPr>
              <a:t>(Probabilistic Constraint LPs, Stochastic LPs, </a:t>
            </a:r>
            <a:r>
              <a:rPr lang="en-US" sz="2000" dirty="0" err="1" smtClean="0">
                <a:latin typeface="Calibri" charset="0"/>
                <a:ea typeface="ＭＳ Ｐゴシック" charset="0"/>
              </a:rPr>
              <a:t>Problog</a:t>
            </a:r>
            <a:r>
              <a:rPr lang="en-US" sz="2000" dirty="0" smtClean="0">
                <a:latin typeface="Calibri" charset="0"/>
                <a:ea typeface="ＭＳ Ｐゴシック" charset="0"/>
              </a:rPr>
              <a:t>, …</a:t>
            </a:r>
            <a:r>
              <a:rPr lang="en-US" sz="2000" dirty="0">
                <a:latin typeface="Calibri" charset="0"/>
                <a:ea typeface="ＭＳ Ｐゴシック" charset="0"/>
              </a:rPr>
              <a:t>): </a:t>
            </a:r>
            <a:endParaRPr lang="en-US" sz="2000" dirty="0" smtClean="0">
              <a:latin typeface="Calibri" charset="0"/>
              <a:ea typeface="ＭＳ Ｐゴシック" charset="0"/>
            </a:endParaRPr>
          </a:p>
          <a:p>
            <a:pPr lvl="2"/>
            <a:r>
              <a:rPr lang="en-US" sz="2000" dirty="0" smtClean="0">
                <a:latin typeface="Calibri" charset="0"/>
                <a:ea typeface="ＭＳ Ｐゴシック" charset="0"/>
              </a:rPr>
              <a:t>requires generating all proofs to answer queries, also a large space</a:t>
            </a:r>
          </a:p>
          <a:p>
            <a:pPr lvl="2"/>
            <a:r>
              <a:rPr lang="en-US" sz="2000" dirty="0" smtClean="0">
                <a:latin typeface="Calibri" charset="0"/>
                <a:ea typeface="ＭＳ Ｐゴシック" charset="0"/>
              </a:rPr>
              <a:t>space of variables goes from H to size of deductive closure</a:t>
            </a:r>
          </a:p>
          <a:p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Limited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relational extensions to 0</a:t>
            </a:r>
            <a:r>
              <a:rPr lang="en-US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-order models (PRMs, RDTs, MEBNs, …)</a:t>
            </a:r>
          </a:p>
          <a:p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Probabilistic programming languages (Church, …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Our work (</a:t>
            </a:r>
            <a:r>
              <a:rPr lang="en-US" sz="24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0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343400"/>
          </a:xfrm>
        </p:spPr>
        <p:txBody>
          <a:bodyPr/>
          <a:lstStyle/>
          <a:p>
            <a:r>
              <a:rPr lang="en-US" sz="2800" u="sng">
                <a:latin typeface="Calibri" charset="0"/>
                <a:ea typeface="ＭＳ Ｐゴシック" charset="0"/>
                <a:cs typeface="ＭＳ Ｐゴシック" charset="0"/>
              </a:rPr>
              <a:t>Pro</a:t>
            </a: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gramming with </a:t>
            </a:r>
            <a:r>
              <a:rPr lang="en-US" sz="2800" u="sng"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ersonalized </a:t>
            </a:r>
            <a:r>
              <a:rPr lang="en-US" sz="2800" u="sng"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age</a:t>
            </a:r>
            <a:r>
              <a:rPr lang="en-US" sz="2800" u="sng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ank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My current effort to get to: probabilistic, expressive </a:t>
            </a:r>
            <a:r>
              <a:rPr lang="en-US" sz="2800" i="1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 efficient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9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2530476" cy="44069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5238"/>
                <a:gridCol w="1265238"/>
              </a:tblGrid>
              <a:tr h="627795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L="91463" marR="91463" marT="45724" marB="457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795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L="91463" marR="91463" marT="45724" marB="457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7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L="91463" marR="91463" marT="45724" marB="457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795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L="91463" marR="91463" marT="45724" marB="457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1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L="91463" marR="91463" marT="45724" marB="457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79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63" marR="91463" marT="45724" marB="4572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3" marR="91463" marT="45724" marB="45724"/>
                </a:tc>
              </a:tr>
              <a:tr h="627795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L="91463" marR="9146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L="91463" marR="91463" marT="45724" marB="45724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323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5324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5325" name="TextBox 10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</p:spTree>
    <p:extLst>
      <p:ext uri="{BB962C8B-B14F-4D97-AF65-F5344CB8AC3E}">
        <p14:creationId xmlns:p14="http://schemas.microsoft.com/office/powerpoint/2010/main" val="273784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4216400" cy="441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4920"/>
                <a:gridCol w="1264920"/>
                <a:gridCol w="843280"/>
                <a:gridCol w="843280"/>
              </a:tblGrid>
              <a:tr h="627846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846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18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Clausal</a:t>
                      </a:r>
                      <a:r>
                        <a:rPr lang="en-US" sz="1800" baseline="0" dirty="0" smtClean="0"/>
                        <a:t> 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baseline="0" dirty="0" smtClean="0"/>
                        <a:t>-order logic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846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18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Undirected</a:t>
                      </a:r>
                      <a:r>
                        <a:rPr lang="en-US" sz="1800" baseline="0" dirty="0" smtClean="0"/>
                        <a:t> graphical model</a:t>
                      </a:r>
                      <a:endParaRPr lang="en-US" sz="1800" dirty="0"/>
                    </a:p>
                  </a:txBody>
                  <a:tcPr marT="45728" marB="4572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8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28" marB="45728"/>
                </a:tc>
              </a:tr>
              <a:tr h="627846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28" marB="45728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58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6359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6360" name="TextBox 10"/>
          <p:cNvSpPr txBox="1">
            <a:spLocks noChangeArrowheads="1"/>
          </p:cNvSpPr>
          <p:nvPr/>
        </p:nvSpPr>
        <p:spPr bwMode="auto">
          <a:xfrm>
            <a:off x="4740275" y="1371600"/>
            <a:ext cx="6969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MLNs</a:t>
            </a:r>
            <a:endParaRPr lang="en-US" sz="1800" i="1"/>
          </a:p>
        </p:txBody>
      </p:sp>
      <p:sp>
        <p:nvSpPr>
          <p:cNvPr id="12" name="Up-Down Arrow 11"/>
          <p:cNvSpPr/>
          <p:nvPr/>
        </p:nvSpPr>
        <p:spPr>
          <a:xfrm>
            <a:off x="5257800" y="4876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1000" y="48768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4681538" y="220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64" name="TextBox 14"/>
          <p:cNvSpPr txBox="1">
            <a:spLocks noChangeArrowheads="1"/>
          </p:cNvSpPr>
          <p:nvPr/>
        </p:nvSpPr>
        <p:spPr bwMode="auto">
          <a:xfrm>
            <a:off x="4572000" y="2438400"/>
            <a:ext cx="6080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easy</a:t>
            </a:r>
            <a:endParaRPr lang="en-US" sz="1800" i="1"/>
          </a:p>
        </p:txBody>
      </p:sp>
      <p:sp>
        <p:nvSpPr>
          <p:cNvPr id="16" name="Up-Down Arrow 15"/>
          <p:cNvSpPr/>
          <p:nvPr/>
        </p:nvSpPr>
        <p:spPr>
          <a:xfrm>
            <a:off x="4772025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66" name="TextBox 16"/>
          <p:cNvSpPr txBox="1">
            <a:spLocks noChangeArrowheads="1"/>
          </p:cNvSpPr>
          <p:nvPr/>
        </p:nvSpPr>
        <p:spPr bwMode="auto">
          <a:xfrm>
            <a:off x="4414838" y="3810000"/>
            <a:ext cx="103663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expensive</a:t>
            </a:r>
            <a:endParaRPr lang="en-US" sz="1800" i="1"/>
          </a:p>
        </p:txBody>
      </p:sp>
      <p:sp>
        <p:nvSpPr>
          <p:cNvPr id="56367" name="TextBox 17"/>
          <p:cNvSpPr txBox="1">
            <a:spLocks noChangeArrowheads="1"/>
          </p:cNvSpPr>
          <p:nvPr/>
        </p:nvSpPr>
        <p:spPr bwMode="auto">
          <a:xfrm>
            <a:off x="6019800" y="3200400"/>
            <a:ext cx="14986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very expressive</a:t>
            </a:r>
            <a:endParaRPr lang="en-US" sz="1800" i="1"/>
          </a:p>
        </p:txBody>
      </p:sp>
      <p:sp>
        <p:nvSpPr>
          <p:cNvPr id="56368" name="TextBox 18"/>
          <p:cNvSpPr txBox="1">
            <a:spLocks noChangeArrowheads="1"/>
          </p:cNvSpPr>
          <p:nvPr/>
        </p:nvSpPr>
        <p:spPr bwMode="auto">
          <a:xfrm>
            <a:off x="4343400" y="6172200"/>
            <a:ext cx="9969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intractible</a:t>
            </a:r>
            <a:endParaRPr lang="en-US" sz="1800" i="1"/>
          </a:p>
        </p:txBody>
      </p:sp>
      <p:sp>
        <p:nvSpPr>
          <p:cNvPr id="56369" name="TextBox 19"/>
          <p:cNvSpPr txBox="1">
            <a:spLocks noChangeArrowheads="1"/>
          </p:cNvSpPr>
          <p:nvPr/>
        </p:nvSpPr>
        <p:spPr bwMode="auto">
          <a:xfrm>
            <a:off x="5943600" y="4087812"/>
            <a:ext cx="17843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/>
              <a:t>grows with DB size</a:t>
            </a:r>
            <a:endParaRPr lang="en-US" sz="1800" i="1" dirty="0"/>
          </a:p>
        </p:txBody>
      </p:sp>
      <p:sp>
        <p:nvSpPr>
          <p:cNvPr id="56370" name="TextBox 20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</p:spTree>
    <p:extLst>
      <p:ext uri="{BB962C8B-B14F-4D97-AF65-F5344CB8AC3E}">
        <p14:creationId xmlns:p14="http://schemas.microsoft.com/office/powerpoint/2010/main" val="395431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3246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4920"/>
                <a:gridCol w="1264920"/>
                <a:gridCol w="843280"/>
                <a:gridCol w="843280"/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Clausal</a:t>
                      </a:r>
                      <a:r>
                        <a:rPr lang="en-US" sz="1800" baseline="0" dirty="0" smtClean="0"/>
                        <a:t> 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baseline="0" dirty="0" smtClean="0"/>
                        <a:t>-order logic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Undirected</a:t>
                      </a:r>
                      <a:r>
                        <a:rPr lang="en-US" sz="1800" baseline="0" dirty="0" smtClean="0"/>
                        <a:t> graphical model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3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7394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7395" name="TextBox 10"/>
          <p:cNvSpPr txBox="1">
            <a:spLocks noChangeArrowheads="1"/>
          </p:cNvSpPr>
          <p:nvPr/>
        </p:nvSpPr>
        <p:spPr bwMode="auto">
          <a:xfrm>
            <a:off x="4740275" y="1371600"/>
            <a:ext cx="6969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MLNs</a:t>
            </a:r>
            <a:endParaRPr lang="en-US" sz="1800" i="1"/>
          </a:p>
        </p:txBody>
      </p:sp>
      <p:sp>
        <p:nvSpPr>
          <p:cNvPr id="12" name="Up-Down Arrow 11"/>
          <p:cNvSpPr/>
          <p:nvPr/>
        </p:nvSpPr>
        <p:spPr>
          <a:xfrm>
            <a:off x="5257800" y="4876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1000" y="48768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4681538" y="220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9" name="TextBox 14"/>
          <p:cNvSpPr txBox="1">
            <a:spLocks noChangeArrowheads="1"/>
          </p:cNvSpPr>
          <p:nvPr/>
        </p:nvSpPr>
        <p:spPr bwMode="auto">
          <a:xfrm>
            <a:off x="4572000" y="2438400"/>
            <a:ext cx="6080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easy</a:t>
            </a:r>
            <a:endParaRPr lang="en-US" sz="1800" i="1"/>
          </a:p>
        </p:txBody>
      </p:sp>
      <p:sp>
        <p:nvSpPr>
          <p:cNvPr id="16" name="Up-Down Arrow 15"/>
          <p:cNvSpPr/>
          <p:nvPr/>
        </p:nvSpPr>
        <p:spPr>
          <a:xfrm>
            <a:off x="4772025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1" name="TextBox 16"/>
          <p:cNvSpPr txBox="1">
            <a:spLocks noChangeArrowheads="1"/>
          </p:cNvSpPr>
          <p:nvPr/>
        </p:nvSpPr>
        <p:spPr bwMode="auto">
          <a:xfrm>
            <a:off x="4414838" y="3810000"/>
            <a:ext cx="103663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expensive</a:t>
            </a:r>
            <a:endParaRPr lang="en-US" sz="1800" i="1"/>
          </a:p>
        </p:txBody>
      </p:sp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57406" name="TextBox 21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8" name="TextBox 23"/>
          <p:cNvSpPr txBox="1">
            <a:spLocks noChangeArrowheads="1"/>
          </p:cNvSpPr>
          <p:nvPr/>
        </p:nvSpPr>
        <p:spPr bwMode="auto">
          <a:xfrm>
            <a:off x="8001000" y="2590800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harder?</a:t>
            </a:r>
            <a:endParaRPr lang="en-US" sz="1800" i="1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362700" y="1368425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ProPPR</a:t>
            </a:r>
            <a:endParaRPr lang="en-US" sz="1800" i="1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</p:spTree>
    <p:extLst>
      <p:ext uri="{BB962C8B-B14F-4D97-AF65-F5344CB8AC3E}">
        <p14:creationId xmlns:p14="http://schemas.microsoft.com/office/powerpoint/2010/main" val="77807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sample program</a:t>
            </a:r>
          </a:p>
        </p:txBody>
      </p:sp>
      <p:pic>
        <p:nvPicPr>
          <p:cNvPr id="29" name="Picture 3" descr="Screen Shot 2013-04-22 at 3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29533" b="57286"/>
          <a:stretch>
            <a:fillRect/>
          </a:stretch>
        </p:blipFill>
        <p:spPr bwMode="auto">
          <a:xfrm>
            <a:off x="838200" y="1447800"/>
            <a:ext cx="520382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 descr="Screen Shot 2013-04-22 at 3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838200" y="1447800"/>
            <a:ext cx="71564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 descr="Screen Shot 2013-04-22 at 3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3" r="4077" b="58818"/>
          <a:stretch>
            <a:fillRect/>
          </a:stretch>
        </p:blipFill>
        <p:spPr bwMode="auto">
          <a:xfrm>
            <a:off x="838200" y="1447800"/>
            <a:ext cx="71564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14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59396" name="Picture 3" descr="Screen Shot 2013-04-22 at 3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4" t="3625" r="6018" b="65616"/>
          <a:stretch>
            <a:fillRect/>
          </a:stretch>
        </p:blipFill>
        <p:spPr bwMode="auto">
          <a:xfrm>
            <a:off x="4789488" y="838200"/>
            <a:ext cx="435451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228600" y="4724400"/>
            <a:ext cx="373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Program + DB + Query define a </a:t>
            </a:r>
            <a:r>
              <a:rPr lang="en-US" sz="1800" i="1"/>
              <a:t>proof graph</a:t>
            </a:r>
            <a:r>
              <a:rPr lang="en-US" sz="1800"/>
              <a:t>, where nodes are </a:t>
            </a:r>
            <a:r>
              <a:rPr lang="en-US" sz="1800" i="1"/>
              <a:t>conjunctions of goals </a:t>
            </a:r>
            <a:r>
              <a:rPr lang="en-US" sz="1800"/>
              <a:t>and edges are labeled with sets of </a:t>
            </a:r>
            <a:r>
              <a:rPr lang="en-US" sz="1800" i="1"/>
              <a:t>features.</a:t>
            </a:r>
          </a:p>
        </p:txBody>
      </p:sp>
    </p:spTree>
    <p:extLst>
      <p:ext uri="{BB962C8B-B14F-4D97-AF65-F5344CB8AC3E}">
        <p14:creationId xmlns:p14="http://schemas.microsoft.com/office/powerpoint/2010/main" val="404247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Box 15"/>
          <p:cNvSpPr txBox="1">
            <a:spLocks noChangeArrowheads="1"/>
          </p:cNvSpPr>
          <p:nvPr/>
        </p:nvSpPr>
        <p:spPr bwMode="auto">
          <a:xfrm>
            <a:off x="228600" y="4953000"/>
            <a:ext cx="4572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Transition probabilities,  Pr(child|parent), plus Personalized PageRank (aka Random-Walk-With-Reset) define a </a:t>
            </a:r>
            <a:r>
              <a:rPr lang="en-US" sz="1800" i="1"/>
              <a:t>distribution over nodes. </a:t>
            </a:r>
            <a:endParaRPr lang="en-US" sz="1800"/>
          </a:p>
          <a:p>
            <a:pPr algn="l" eaLnBrk="1" hangingPunct="1"/>
            <a:endParaRPr lang="en-US" sz="1800"/>
          </a:p>
          <a:p>
            <a:pPr algn="l" eaLnBrk="1" hangingPunct="1"/>
            <a:r>
              <a:rPr lang="en-US" sz="1800"/>
              <a:t>Very fast </a:t>
            </a:r>
            <a:r>
              <a:rPr lang="en-US" sz="1800" i="1"/>
              <a:t>approximate </a:t>
            </a:r>
            <a:r>
              <a:rPr lang="en-US" sz="1800"/>
              <a:t>methods for PPR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09600" y="3581400"/>
            <a:ext cx="2057400" cy="914400"/>
            <a:chOff x="609600" y="3581400"/>
            <a:chExt cx="2057400" cy="914400"/>
          </a:xfrm>
        </p:grpSpPr>
        <p:sp>
          <p:nvSpPr>
            <p:cNvPr id="2" name="Rounded Rectangle 1"/>
            <p:cNvSpPr/>
            <p:nvPr/>
          </p:nvSpPr>
          <p:spPr>
            <a:xfrm>
              <a:off x="609600" y="3581400"/>
              <a:ext cx="2057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>
                <a:defRPr/>
              </a:pPr>
              <a:endParaRPr lang="en-US" dirty="0"/>
            </a:p>
            <a:p>
              <a:pPr algn="l">
                <a:defRPr/>
              </a:pPr>
              <a:r>
                <a:rPr lang="en-US" dirty="0"/>
                <a:t>High probability</a:t>
              </a:r>
            </a:p>
          </p:txBody>
        </p:sp>
        <p:pic>
          <p:nvPicPr>
            <p:cNvPr id="60432" name="Picture 2" descr="Screen Shot 2013-04-22 at 3.07.1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52" r="81367"/>
            <a:stretch>
              <a:fillRect/>
            </a:stretch>
          </p:blipFill>
          <p:spPr bwMode="auto">
            <a:xfrm>
              <a:off x="1106903" y="3614382"/>
              <a:ext cx="1450797" cy="47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203950" y="3352800"/>
            <a:ext cx="2940050" cy="914400"/>
            <a:chOff x="6096000" y="4038600"/>
            <a:chExt cx="2939857" cy="914400"/>
          </a:xfrm>
        </p:grpSpPr>
        <p:sp>
          <p:nvSpPr>
            <p:cNvPr id="20" name="Rounded Rectangle 19"/>
            <p:cNvSpPr/>
            <p:nvPr/>
          </p:nvSpPr>
          <p:spPr>
            <a:xfrm>
              <a:off x="6096000" y="4038600"/>
              <a:ext cx="2939857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>
                <a:defRPr/>
              </a:pPr>
              <a:endParaRPr lang="en-US" dirty="0"/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r>
                <a:rPr lang="en-US" dirty="0"/>
                <a:t>Low probability</a:t>
              </a:r>
            </a:p>
          </p:txBody>
        </p:sp>
        <p:pic>
          <p:nvPicPr>
            <p:cNvPr id="60430" name="Picture 2" descr="Screen Shot 2013-04-22 at 3.07.1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15" t="83484" r="3307" b="4781"/>
            <a:stretch>
              <a:fillRect/>
            </a:stretch>
          </p:blipFill>
          <p:spPr bwMode="auto">
            <a:xfrm>
              <a:off x="6172200" y="4147214"/>
              <a:ext cx="2427521" cy="44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67000" y="4038600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i="1"/>
              <a:t>Short, direct paths from root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15200" y="4343400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/>
              <a:t>Longer, indirect paths from root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876800" y="5257800"/>
            <a:ext cx="373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Transition probabilities,  Pr(child|parent), are defined by </a:t>
            </a:r>
            <a:r>
              <a:rPr lang="en-US" sz="1800" b="1"/>
              <a:t>weighted sum of edge features</a:t>
            </a:r>
            <a:r>
              <a:rPr lang="en-US" sz="1800"/>
              <a:t>, followed by normalization.  </a:t>
            </a:r>
            <a:endParaRPr lang="en-US" sz="1800" i="1"/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-36513" y="762000"/>
            <a:ext cx="2093913" cy="1066800"/>
            <a:chOff x="-36190" y="762000"/>
            <a:chExt cx="2093590" cy="1066800"/>
          </a:xfrm>
        </p:grpSpPr>
        <p:cxnSp>
          <p:nvCxnSpPr>
            <p:cNvPr id="13" name="Curved Connector 12"/>
            <p:cNvCxnSpPr/>
            <p:nvPr/>
          </p:nvCxnSpPr>
          <p:spPr>
            <a:xfrm rot="5400000" flipH="1" flipV="1">
              <a:off x="1409741" y="1181141"/>
              <a:ext cx="762000" cy="53331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8" name="TextBox 27"/>
            <p:cNvSpPr txBox="1">
              <a:spLocks noChangeArrowheads="1"/>
            </p:cNvSpPr>
            <p:nvPr/>
          </p:nvSpPr>
          <p:spPr bwMode="auto">
            <a:xfrm>
              <a:off x="-36190" y="762000"/>
              <a:ext cx="19050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i="1"/>
                <a:t>Every node has an  implicit reset link</a:t>
              </a: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81800" y="6248400"/>
            <a:ext cx="220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Learning via pSGD</a:t>
            </a:r>
            <a:endParaRPr lang="en-US" sz="1800" i="1"/>
          </a:p>
        </p:txBody>
      </p:sp>
      <p:sp>
        <p:nvSpPr>
          <p:cNvPr id="4" name="Rectangle 3"/>
          <p:cNvSpPr/>
          <p:nvPr/>
        </p:nvSpPr>
        <p:spPr>
          <a:xfrm>
            <a:off x="152400" y="6172200"/>
            <a:ext cx="4572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3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5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3733800"/>
            <a:ext cx="580548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2438400"/>
            <a:ext cx="3962400" cy="18780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ja-JP" altLang="en-US" sz="20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Grounding</a:t>
            </a:r>
            <a:r>
              <a:rPr lang="ja-JP" altLang="en-US" sz="1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(proof tree) size is O(1/</a:t>
            </a:r>
            <a:r>
              <a:rPr lang="en-US" altLang="ja-JP" sz="1800" dirty="0" smtClean="0">
                <a:solidFill>
                  <a:srgbClr val="FF0000"/>
                </a:solidFill>
                <a:latin typeface="Calibri" charset="0"/>
              </a:rPr>
              <a:t>α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ε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) … 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ie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ja-JP" sz="1800" i="1" dirty="0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of DB size 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 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fast 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approx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incremental inference </a:t>
            </a:r>
            <a:r>
              <a:rPr lang="en-US" altLang="ja-JP" sz="2000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altLang="ja-JP" sz="2000" dirty="0" err="1" smtClean="0">
                <a:solidFill>
                  <a:srgbClr val="000000"/>
                </a:solidFill>
                <a:latin typeface="Calibri" charset="0"/>
              </a:rPr>
              <a:t>Reid,Lang,Chung</a:t>
            </a:r>
            <a:r>
              <a:rPr lang="en-US" altLang="ja-JP" sz="2000" dirty="0" smtClean="0">
                <a:solidFill>
                  <a:srgbClr val="000000"/>
                </a:solidFill>
                <a:latin typeface="Calibri" charset="0"/>
              </a:rPr>
              <a:t>, 08)</a:t>
            </a:r>
          </a:p>
          <a:p>
            <a:pPr algn="l" eaLnBrk="1" hangingPunct="1"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</a:rPr>
              <a:t>---</a:t>
            </a:r>
          </a:p>
          <a:p>
            <a:pPr algn="l" eaLnBrk="1" hangingPunct="1">
              <a:defRPr/>
            </a:pPr>
            <a:r>
              <a:rPr lang="en-US" altLang="ja-JP" sz="1600" dirty="0" smtClean="0">
                <a:solidFill>
                  <a:srgbClr val="FF0000"/>
                </a:solidFill>
                <a:latin typeface="Calibri" charset="0"/>
              </a:rPr>
              <a:t>α</a:t>
            </a:r>
            <a:r>
              <a:rPr lang="en-US" altLang="ja-JP" sz="1600" dirty="0" smtClean="0">
                <a:solidFill>
                  <a:srgbClr val="000000"/>
                </a:solidFill>
                <a:latin typeface="Calibri" charset="0"/>
              </a:rPr>
              <a:t> is reset probability</a:t>
            </a:r>
            <a:endParaRPr lang="en-US" sz="1600" dirty="0" smtClean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724400"/>
            <a:ext cx="2971800" cy="1477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Basic idea: </a:t>
            </a:r>
            <a:r>
              <a:rPr lang="en-US" b="1" dirty="0"/>
              <a:t>incrementally</a:t>
            </a:r>
            <a:r>
              <a:rPr lang="en-US" dirty="0"/>
              <a:t> </a:t>
            </a:r>
            <a:r>
              <a:rPr lang="en-US" b="1" dirty="0"/>
              <a:t>expand the tree from the query node </a:t>
            </a:r>
            <a:r>
              <a:rPr lang="en-US" dirty="0"/>
              <a:t>until all nodes </a:t>
            </a:r>
            <a:r>
              <a:rPr lang="en-US" i="1" dirty="0"/>
              <a:t>v </a:t>
            </a:r>
            <a:r>
              <a:rPr lang="en-US" dirty="0"/>
              <a:t>accessed have weight below </a:t>
            </a:r>
            <a:r>
              <a:rPr lang="en-US" altLang="ja-JP" i="1" dirty="0" err="1">
                <a:solidFill>
                  <a:srgbClr val="000000"/>
                </a:solidFill>
                <a:latin typeface="Calibri" charset="0"/>
              </a:rPr>
              <a:t>ε</a:t>
            </a:r>
            <a:r>
              <a:rPr lang="en-US" altLang="ja-JP" i="1" dirty="0">
                <a:solidFill>
                  <a:srgbClr val="000000"/>
                </a:solidFill>
                <a:latin typeface="Calibri" charset="0"/>
              </a:rPr>
              <a:t>/degree(v)</a:t>
            </a:r>
            <a:endParaRPr lang="en-US" i="1" dirty="0"/>
          </a:p>
        </p:txBody>
      </p:sp>
      <p:sp>
        <p:nvSpPr>
          <p:cNvPr id="61444" name="TextBox 1"/>
          <p:cNvSpPr txBox="1">
            <a:spLocks noChangeArrowheads="1"/>
          </p:cNvSpPr>
          <p:nvPr/>
        </p:nvSpPr>
        <p:spPr bwMode="auto">
          <a:xfrm>
            <a:off x="4546600" y="236220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*as in Stochastic Logic Programs</a:t>
            </a:r>
          </a:p>
          <a:p>
            <a:pPr algn="l" eaLnBrk="1" hangingPunct="1"/>
            <a:r>
              <a:rPr lang="en-US" sz="1800"/>
              <a:t>[Cussens, 2001]</a:t>
            </a:r>
          </a:p>
        </p:txBody>
      </p:sp>
      <p:sp>
        <p:nvSpPr>
          <p:cNvPr id="6144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Approximate Inference in ProPPR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295400"/>
            <a:ext cx="8588375" cy="954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Score for a query 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</a:rPr>
              <a:t>soln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 (e.g., 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Z=sport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for 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about(</a:t>
            </a:r>
            <a:r>
              <a:rPr lang="en-US" altLang="ja-JP" sz="2800" dirty="0" err="1" smtClean="0">
                <a:solidFill>
                  <a:srgbClr val="000000"/>
                </a:solidFill>
                <a:latin typeface="Calibri" charset="0"/>
              </a:rPr>
              <a:t>a,Z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)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) depends on </a:t>
            </a:r>
            <a:r>
              <a:rPr lang="en-US" altLang="ja-JP" sz="2800" i="1" dirty="0" smtClean="0">
                <a:solidFill>
                  <a:srgbClr val="000000"/>
                </a:solidFill>
                <a:latin typeface="Calibri" charset="0"/>
              </a:rPr>
              <a:t>probability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of reaching a </a:t>
            </a:r>
            <a:r>
              <a:rPr lang="en-US" altLang="ja-JP" sz="2800" dirty="0" smtClean="0">
                <a:solidFill>
                  <a:srgbClr val="000000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node*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8915400" cy="617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8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</p:txBody>
      </p:sp>
      <p:pic>
        <p:nvPicPr>
          <p:cNvPr id="21506" name="Picture 3" descr="Screen Shot 2016-02-16 at 11.0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867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633663" y="6400800"/>
            <a:ext cx="651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H/T: “Probabilistic Logic Programming, De Raedt and Kersting</a:t>
            </a:r>
          </a:p>
        </p:txBody>
      </p:sp>
    </p:spTree>
    <p:extLst>
      <p:ext uri="{BB962C8B-B14F-4D97-AF65-F5344CB8AC3E}">
        <p14:creationId xmlns:p14="http://schemas.microsoft.com/office/powerpoint/2010/main" val="19165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13" y="6400800"/>
            <a:ext cx="42672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Same queries, different DBs of citations</a:t>
            </a:r>
          </a:p>
        </p:txBody>
      </p:sp>
      <p:pic>
        <p:nvPicPr>
          <p:cNvPr id="62466" name="Picture 1" descr="Screen Shot 2013-04-22 at 3.2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344613"/>
            <a:ext cx="6727825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Inference Time: Citation Matching</a:t>
            </a:r>
            <a:b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vs Alchemy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6324600"/>
            <a:ext cx="5105400" cy="4000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ja-JP" altLang="en-US" sz="180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2000" smtClean="0">
                <a:solidFill>
                  <a:srgbClr val="000000"/>
                </a:solidFill>
                <a:latin typeface="Calibri" charset="0"/>
              </a:rPr>
              <a:t>Grounding</a:t>
            </a:r>
            <a:r>
              <a:rPr lang="ja-JP" altLang="en-US" sz="200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2000" smtClean="0">
                <a:solidFill>
                  <a:srgbClr val="000000"/>
                </a:solidFill>
                <a:latin typeface="Calibri" charset="0"/>
              </a:rPr>
              <a:t>cost  is </a:t>
            </a:r>
            <a:r>
              <a:rPr lang="en-US" altLang="ja-JP" sz="2000" b="1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altLang="ja-JP" sz="2000" smtClean="0">
                <a:solidFill>
                  <a:srgbClr val="000000"/>
                </a:solidFill>
                <a:latin typeface="Calibri" charset="0"/>
              </a:rPr>
              <a:t> of DB size</a:t>
            </a:r>
            <a:endParaRPr lang="en-US" sz="1800" smtClean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" name="Up Arrow 4"/>
          <p:cNvSpPr/>
          <p:nvPr/>
        </p:nvSpPr>
        <p:spPr>
          <a:xfrm rot="18828078">
            <a:off x="7059613" y="4956175"/>
            <a:ext cx="228600" cy="150177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7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>
          <a:xfrm>
            <a:off x="378809" y="321677"/>
            <a:ext cx="8573137" cy="1143000"/>
          </a:xfrm>
        </p:spPr>
        <p:txBody>
          <a:bodyPr/>
          <a:lstStyle/>
          <a:p>
            <a:pPr algn="ctr" eaLnBrk="1" hangingPunct="1"/>
            <a:r>
              <a:rPr lang="en-US" sz="4800" dirty="0">
                <a:latin typeface="+mj-lt"/>
                <a:ea typeface="ＭＳ Ｐゴシック" charset="0"/>
                <a:cs typeface="ＭＳ Ｐゴシック" charset="0"/>
              </a:rPr>
              <a:t>Accuracy: Citation Matching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86898" y="5547838"/>
            <a:ext cx="4235805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AUC scores: 0.0=low, 1.0=hi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w=1 is before </a:t>
            </a:r>
            <a:r>
              <a:rPr lang="en-US" sz="2800" dirty="0" smtClean="0">
                <a:solidFill>
                  <a:prstClr val="black"/>
                </a:solidFill>
              </a:rPr>
              <a:t>learning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1003300" y="1441450"/>
          <a:ext cx="7137400" cy="397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0263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5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3733800"/>
            <a:ext cx="580548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2438400"/>
            <a:ext cx="3962400" cy="18780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ja-JP" altLang="en-US" sz="20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Grounding</a:t>
            </a:r>
            <a:r>
              <a:rPr lang="ja-JP" altLang="en-US" sz="1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(proof tree) size is O(1/</a:t>
            </a:r>
            <a:r>
              <a:rPr lang="en-US" altLang="ja-JP" sz="1800" dirty="0" smtClean="0">
                <a:solidFill>
                  <a:srgbClr val="FF0000"/>
                </a:solidFill>
                <a:latin typeface="Calibri" charset="0"/>
              </a:rPr>
              <a:t>α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ε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) … 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ie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ja-JP" sz="1800" i="1" dirty="0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of DB size 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 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fast </a:t>
            </a:r>
            <a:r>
              <a:rPr lang="en-US" altLang="ja-JP" sz="1800" dirty="0" err="1" smtClean="0">
                <a:solidFill>
                  <a:srgbClr val="000000"/>
                </a:solidFill>
                <a:latin typeface="Calibri" charset="0"/>
              </a:rPr>
              <a:t>approx</a:t>
            </a:r>
            <a:r>
              <a:rPr lang="en-US" altLang="ja-JP" sz="1800" dirty="0" smtClean="0">
                <a:solidFill>
                  <a:srgbClr val="000000"/>
                </a:solidFill>
                <a:latin typeface="Calibri" charset="0"/>
              </a:rPr>
              <a:t> incremental inference </a:t>
            </a:r>
            <a:r>
              <a:rPr lang="en-US" altLang="ja-JP" sz="2000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altLang="ja-JP" sz="2000" dirty="0" err="1" smtClean="0">
                <a:solidFill>
                  <a:srgbClr val="000000"/>
                </a:solidFill>
                <a:latin typeface="Calibri" charset="0"/>
              </a:rPr>
              <a:t>Reid,Lang,Chung</a:t>
            </a:r>
            <a:r>
              <a:rPr lang="en-US" altLang="ja-JP" sz="2000" dirty="0" smtClean="0">
                <a:solidFill>
                  <a:srgbClr val="000000"/>
                </a:solidFill>
                <a:latin typeface="Calibri" charset="0"/>
              </a:rPr>
              <a:t>, 08)</a:t>
            </a:r>
          </a:p>
          <a:p>
            <a:pPr algn="l" eaLnBrk="1" hangingPunct="1"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</a:rPr>
              <a:t>---</a:t>
            </a:r>
          </a:p>
          <a:p>
            <a:pPr algn="l" eaLnBrk="1" hangingPunct="1">
              <a:defRPr/>
            </a:pPr>
            <a:r>
              <a:rPr lang="en-US" altLang="ja-JP" sz="1600" dirty="0" smtClean="0">
                <a:solidFill>
                  <a:srgbClr val="FF0000"/>
                </a:solidFill>
                <a:latin typeface="Calibri" charset="0"/>
              </a:rPr>
              <a:t>α</a:t>
            </a:r>
            <a:r>
              <a:rPr lang="en-US" altLang="ja-JP" sz="1600" dirty="0" smtClean="0">
                <a:solidFill>
                  <a:srgbClr val="000000"/>
                </a:solidFill>
                <a:latin typeface="Calibri" charset="0"/>
              </a:rPr>
              <a:t> is reset probability</a:t>
            </a:r>
            <a:endParaRPr lang="en-US" sz="1600" dirty="0" smtClean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TextBox 1"/>
          <p:cNvSpPr txBox="1">
            <a:spLocks noChangeArrowheads="1"/>
          </p:cNvSpPr>
          <p:nvPr/>
        </p:nvSpPr>
        <p:spPr bwMode="auto">
          <a:xfrm>
            <a:off x="4546600" y="236220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*as in Stochastic Logic Programs</a:t>
            </a:r>
          </a:p>
          <a:p>
            <a:pPr algn="l" eaLnBrk="1" hangingPunct="1"/>
            <a:r>
              <a:rPr lang="en-US" sz="1800"/>
              <a:t>[Cussens, 2001]</a:t>
            </a:r>
          </a:p>
        </p:txBody>
      </p:sp>
      <p:sp>
        <p:nvSpPr>
          <p:cNvPr id="6144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Approximate Inference in ProPPR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295400"/>
            <a:ext cx="8588375" cy="954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Score for a query 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</a:rPr>
              <a:t>soln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 (e.g., 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Z=sport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for 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about(</a:t>
            </a:r>
            <a:r>
              <a:rPr lang="en-US" altLang="ja-JP" sz="2800" dirty="0" err="1" smtClean="0">
                <a:solidFill>
                  <a:srgbClr val="000000"/>
                </a:solidFill>
                <a:latin typeface="Calibri" charset="0"/>
              </a:rPr>
              <a:t>a,Z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)</a:t>
            </a:r>
            <a:r>
              <a:rPr lang="ja-JP" altLang="en-US" sz="2800" dirty="0" smtClean="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) depends on </a:t>
            </a:r>
            <a:r>
              <a:rPr lang="en-US" altLang="ja-JP" sz="2800" i="1" dirty="0" smtClean="0">
                <a:solidFill>
                  <a:srgbClr val="000000"/>
                </a:solidFill>
                <a:latin typeface="Calibri" charset="0"/>
              </a:rPr>
              <a:t>probability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of reaching a </a:t>
            </a:r>
            <a:r>
              <a:rPr lang="en-US" altLang="ja-JP" sz="2800" dirty="0" smtClean="0">
                <a:solidFill>
                  <a:srgbClr val="000000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altLang="ja-JP" sz="2800" dirty="0" smtClean="0">
                <a:solidFill>
                  <a:srgbClr val="000000"/>
                </a:solidFill>
                <a:latin typeface="Calibri" charset="0"/>
              </a:rPr>
              <a:t> node*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8915400" cy="617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9193" y="3644945"/>
            <a:ext cx="7153342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Calibri" charset="0"/>
              </a:rPr>
              <a:t>Each query has a </a:t>
            </a:r>
            <a:r>
              <a:rPr lang="en-US" altLang="ja-JP" i="1" dirty="0" smtClean="0">
                <a:solidFill>
                  <a:srgbClr val="000000"/>
                </a:solidFill>
                <a:latin typeface="Calibri" charset="0"/>
              </a:rPr>
              <a:t>separate grounding graph.</a:t>
            </a:r>
          </a:p>
          <a:p>
            <a:pPr algn="l"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Training data for learning:</a:t>
            </a: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queryA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answerA1, answerA2,….)</a:t>
            </a: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(query B, answer B1,…. )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…</a:t>
            </a:r>
          </a:p>
          <a:p>
            <a:pPr algn="l"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Each query can be grounded in parallel, and PPR inference can be done in parallel</a:t>
            </a:r>
            <a:endParaRPr lang="en-US" sz="1800" dirty="0" smtClean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6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Results: AUC on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NELL subsets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Wang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et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al.,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(Machine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2015)</a:t>
            </a: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52400" y="6143625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/>
              <a:t>* KBs overlap a lot at 1M entities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47939"/>
              </p:ext>
            </p:extLst>
          </p:nvPr>
        </p:nvGraphicFramePr>
        <p:xfrm>
          <a:off x="838200" y="1565276"/>
          <a:ext cx="7848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749073"/>
              </p:ext>
            </p:extLst>
          </p:nvPr>
        </p:nvGraphicFramePr>
        <p:xfrm>
          <a:off x="838200" y="1581150"/>
          <a:ext cx="7467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142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Results – parameter learning for large mutually recursive theories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03238" y="3429000"/>
          <a:ext cx="8229599" cy="1571626"/>
        </p:xfrm>
        <a:graphic>
          <a:graphicData uri="http://schemas.openxmlformats.org/drawingml/2006/table">
            <a:tbl>
              <a:tblPr/>
              <a:tblGrid>
                <a:gridCol w="1175657"/>
                <a:gridCol w="1175657"/>
                <a:gridCol w="1382487"/>
                <a:gridCol w="968827"/>
                <a:gridCol w="1175657"/>
                <a:gridCol w="1175657"/>
                <a:gridCol w="1175657"/>
              </a:tblGrid>
              <a:tr h="45725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430-540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88.4 – 95.2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5-10s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550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15-18s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620-770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91.6 – 95.4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800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~800-1000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95.2 – 95.9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8650" name="TextBox 3"/>
          <p:cNvSpPr txBox="1">
            <a:spLocks noChangeArrowheads="1"/>
          </p:cNvSpPr>
          <p:nvPr/>
        </p:nvSpPr>
        <p:spPr bwMode="auto">
          <a:xfrm>
            <a:off x="1219200" y="2133600"/>
            <a:ext cx="7121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Theories/programs learned by PRA (Lao et al) over six subsets of NELL, rewritten to be mutullyy recursive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5105400"/>
            <a:ext cx="549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Alchemy MLNs:  960 – 8600s </a:t>
            </a:r>
            <a:r>
              <a:rPr lang="en-US" sz="1600" b="1"/>
              <a:t>for a DB with 1k facts</a:t>
            </a:r>
            <a:endParaRPr lang="en-US" sz="1800" b="1"/>
          </a:p>
        </p:txBody>
      </p:sp>
      <p:sp>
        <p:nvSpPr>
          <p:cNvPr id="68652" name="TextBox 1"/>
          <p:cNvSpPr txBox="1">
            <a:spLocks noChangeArrowheads="1"/>
          </p:cNvSpPr>
          <p:nvPr/>
        </p:nvSpPr>
        <p:spPr bwMode="auto">
          <a:xfrm>
            <a:off x="6019800" y="1600200"/>
            <a:ext cx="290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MLJ, in press]</a:t>
            </a:r>
          </a:p>
        </p:txBody>
      </p:sp>
      <p:sp>
        <p:nvSpPr>
          <p:cNvPr id="68653" name="TextBox 1"/>
          <p:cNvSpPr txBox="1">
            <a:spLocks noChangeArrowheads="1"/>
          </p:cNvSpPr>
          <p:nvPr/>
        </p:nvSpPr>
        <p:spPr bwMode="auto">
          <a:xfrm>
            <a:off x="1447800" y="3124200"/>
            <a:ext cx="185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100k facts in KB</a:t>
            </a:r>
          </a:p>
        </p:txBody>
      </p:sp>
      <p:sp>
        <p:nvSpPr>
          <p:cNvPr id="68654" name="TextBox 7"/>
          <p:cNvSpPr txBox="1">
            <a:spLocks noChangeArrowheads="1"/>
          </p:cNvSpPr>
          <p:nvPr/>
        </p:nvSpPr>
        <p:spPr bwMode="auto">
          <a:xfrm>
            <a:off x="6275388" y="3124200"/>
            <a:ext cx="167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1M facts in KB</a:t>
            </a:r>
          </a:p>
        </p:txBody>
      </p:sp>
    </p:spTree>
    <p:extLst>
      <p:ext uri="{BB962C8B-B14F-4D97-AF65-F5344CB8AC3E}">
        <p14:creationId xmlns:p14="http://schemas.microsoft.com/office/powerpoint/2010/main" val="65719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 descr="Screen Shot 2013-04-22 at 3.2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/>
          <a:stretch>
            <a:fillRect/>
          </a:stretch>
        </p:blipFill>
        <p:spPr bwMode="auto">
          <a:xfrm>
            <a:off x="509588" y="2197100"/>
            <a:ext cx="82169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Accuracy: Citation Matching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24113" y="4999038"/>
            <a:ext cx="4491037" cy="181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AUC scores: 0.0=low, 1.0=hi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w=1 is before learning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(i.e., heuristic matching rules,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prstClr val="black"/>
                </a:solidFill>
              </a:rPr>
              <a:t>weighted with PPR)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713" y="3246438"/>
            <a:ext cx="1174750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UW rules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9713" y="2870200"/>
            <a:ext cx="117475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Our rules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0725" y="3184525"/>
            <a:ext cx="8005763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8126645">
            <a:off x="1035050" y="4427538"/>
            <a:ext cx="17526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498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18724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Learning in ProPPR</a:t>
            </a:r>
          </a:p>
        </p:txBody>
      </p:sp>
      <p:pic>
        <p:nvPicPr>
          <p:cNvPr id="64514" name="Picture 2" descr="Screen Shot 2015-03-18 at 1.4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74"/>
          <a:stretch>
            <a:fillRect/>
          </a:stretch>
        </p:blipFill>
        <p:spPr bwMode="auto">
          <a:xfrm>
            <a:off x="1447800" y="2133600"/>
            <a:ext cx="3505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447800"/>
            <a:ext cx="6164263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PPR probabilities are a stationary distribution of a Markov chain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079750" y="1905000"/>
            <a:ext cx="1047750" cy="461963"/>
            <a:chOff x="3079659" y="1905000"/>
            <a:chExt cx="1047181" cy="462665"/>
          </a:xfrm>
        </p:grpSpPr>
        <p:sp>
          <p:nvSpPr>
            <p:cNvPr id="8" name="Down Arrow 7"/>
            <p:cNvSpPr/>
            <p:nvPr/>
          </p:nvSpPr>
          <p:spPr>
            <a:xfrm rot="3544068">
              <a:off x="3155582" y="2062795"/>
              <a:ext cx="228947" cy="3807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524" name="TextBox 8"/>
            <p:cNvSpPr txBox="1">
              <a:spLocks noChangeArrowheads="1"/>
            </p:cNvSpPr>
            <p:nvPr/>
          </p:nvSpPr>
          <p:spPr bwMode="auto">
            <a:xfrm>
              <a:off x="3429000" y="1905000"/>
              <a:ext cx="6978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reset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85800" y="2895600"/>
            <a:ext cx="7011988" cy="2857500"/>
            <a:chOff x="685800" y="2895600"/>
            <a:chExt cx="7011783" cy="2857500"/>
          </a:xfrm>
        </p:grpSpPr>
        <p:pic>
          <p:nvPicPr>
            <p:cNvPr id="64518" name="Picture 5" descr="Screen Shot 2015-03-18 at 1.44.1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733800"/>
              <a:ext cx="293351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800" y="2895600"/>
              <a:ext cx="6857800" cy="6461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Transition probabilities </a:t>
              </a:r>
              <a:r>
                <a:rPr lang="en-US" dirty="0" err="1"/>
                <a:t>u</a:t>
              </a:r>
              <a:r>
                <a:rPr lang="en-US" dirty="0" err="1">
                  <a:sym typeface="Wingdings"/>
                </a:rPr>
                <a:t>v</a:t>
              </a:r>
              <a:r>
                <a:rPr lang="en-US" dirty="0">
                  <a:sym typeface="Wingdings"/>
                </a:rPr>
                <a:t> </a:t>
              </a:r>
              <a:r>
                <a:rPr lang="en-US" dirty="0"/>
                <a:t>are derived by </a:t>
              </a:r>
              <a:r>
                <a:rPr lang="en-US" b="1" dirty="0"/>
                <a:t>linearly</a:t>
              </a:r>
              <a:r>
                <a:rPr lang="en-US" dirty="0"/>
                <a:t> combining features of an edge,   applying a </a:t>
              </a:r>
              <a:r>
                <a:rPr lang="en-US" b="1" dirty="0"/>
                <a:t>squashing</a:t>
              </a:r>
              <a:r>
                <a:rPr lang="en-US" dirty="0"/>
                <a:t> function </a:t>
              </a:r>
              <a:r>
                <a:rPr lang="en-US" i="1" dirty="0"/>
                <a:t>f</a:t>
              </a:r>
              <a:r>
                <a:rPr lang="en-US" dirty="0"/>
                <a:t>, and normalizing</a:t>
              </a:r>
            </a:p>
          </p:txBody>
        </p:sp>
        <p:grpSp>
          <p:nvGrpSpPr>
            <p:cNvPr id="64520" name="Group 12"/>
            <p:cNvGrpSpPr>
              <a:grpSpLocks/>
            </p:cNvGrpSpPr>
            <p:nvPr/>
          </p:nvGrpSpPr>
          <p:grpSpPr bwMode="auto">
            <a:xfrm>
              <a:off x="3890777" y="3886198"/>
              <a:ext cx="3806806" cy="621804"/>
              <a:chOff x="3080537" y="1905000"/>
              <a:chExt cx="1046303" cy="539346"/>
            </a:xfrm>
          </p:grpSpPr>
          <p:sp>
            <p:nvSpPr>
              <p:cNvPr id="14" name="Down Arrow 13"/>
              <p:cNvSpPr/>
              <p:nvPr/>
            </p:nvSpPr>
            <p:spPr>
              <a:xfrm rot="4611905">
                <a:off x="3024537" y="2219900"/>
                <a:ext cx="280904" cy="168853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22" name="TextBox 14"/>
              <p:cNvSpPr txBox="1">
                <a:spLocks noChangeArrowheads="1"/>
              </p:cNvSpPr>
              <p:nvPr/>
            </p:nvSpPr>
            <p:spPr bwMode="auto">
              <a:xfrm>
                <a:off x="3170312" y="1905000"/>
                <a:ext cx="956528" cy="320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/>
                  <a:t>f </a:t>
                </a:r>
                <a:r>
                  <a:rPr lang="en-US" sz="1800"/>
                  <a:t>is exp, truncated </a:t>
                </a:r>
                <a:r>
                  <a:rPr lang="en-US" sz="1800" i="1"/>
                  <a:t>tanh, </a:t>
                </a:r>
                <a:r>
                  <a:rPr lang="en-US" sz="1800"/>
                  <a:t>ReLU</a:t>
                </a:r>
                <a:r>
                  <a:rPr lang="en-US" sz="1800" i="1"/>
                  <a:t>…</a:t>
                </a:r>
                <a:r>
                  <a:rPr lang="en-US" sz="1800"/>
                  <a:t> </a:t>
                </a:r>
                <a:endParaRPr lang="en-US" sz="1800" i="1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856599" y="1915084"/>
            <a:ext cx="283020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 is transition probabilities for proof graph, </a:t>
            </a:r>
            <a:r>
              <a:rPr lang="en-US" b="1" dirty="0" smtClean="0"/>
              <a:t>p </a:t>
            </a:r>
            <a:r>
              <a:rPr lang="en-US" dirty="0" smtClean="0"/>
              <a:t>is PPR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1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Learning in ProPPR</a:t>
            </a:r>
          </a:p>
        </p:txBody>
      </p:sp>
      <p:pic>
        <p:nvPicPr>
          <p:cNvPr id="65538" name="Picture 2" descr="Screen Shot 2015-03-18 at 1.4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74"/>
          <a:stretch>
            <a:fillRect/>
          </a:stretch>
        </p:blipFill>
        <p:spPr bwMode="auto">
          <a:xfrm>
            <a:off x="1447800" y="2362200"/>
            <a:ext cx="3505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676400"/>
            <a:ext cx="6164263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PPR probabilities are a stationary distribution of a Markov chain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048000"/>
            <a:ext cx="5199063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Learning uses gradient descent: derivative </a:t>
            </a:r>
            <a:r>
              <a:rPr lang="en-US" b="1" dirty="0" err="1"/>
              <a:t>d</a:t>
            </a:r>
            <a:r>
              <a:rPr lang="en-US" b="1" baseline="30000" dirty="0" err="1"/>
              <a:t>t</a:t>
            </a:r>
            <a:r>
              <a:rPr lang="en-US" b="1" dirty="0"/>
              <a:t> </a:t>
            </a:r>
            <a:r>
              <a:rPr lang="en-US" dirty="0"/>
              <a:t> of </a:t>
            </a:r>
            <a:r>
              <a:rPr lang="en-US" b="1" dirty="0" err="1"/>
              <a:t>p</a:t>
            </a:r>
            <a:r>
              <a:rPr lang="en-US" baseline="30000" dirty="0" err="1"/>
              <a:t>t</a:t>
            </a:r>
            <a:r>
              <a:rPr lang="en-US" b="1" dirty="0"/>
              <a:t> </a:t>
            </a:r>
            <a:r>
              <a:rPr lang="en-US" dirty="0"/>
              <a:t>is :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85800" y="3733800"/>
            <a:ext cx="7162800" cy="965200"/>
            <a:chOff x="304800" y="3810001"/>
            <a:chExt cx="8130689" cy="1118306"/>
          </a:xfrm>
        </p:grpSpPr>
        <p:pic>
          <p:nvPicPr>
            <p:cNvPr id="65543" name="Picture 4" descr="Screen Shot 2015-03-18 at 1.50.1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07"/>
            <a:stretch>
              <a:fillRect/>
            </a:stretch>
          </p:blipFill>
          <p:spPr bwMode="auto">
            <a:xfrm>
              <a:off x="304800" y="3810001"/>
              <a:ext cx="7340600" cy="103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4" name="Picture 9" descr="Screen Shot 2015-03-18 at 1.50.1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55" t="78111" r="17264"/>
            <a:stretch>
              <a:fillRect/>
            </a:stretch>
          </p:blipFill>
          <p:spPr bwMode="auto">
            <a:xfrm>
              <a:off x="3614090" y="3888617"/>
              <a:ext cx="4821399" cy="1039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685800" y="4953000"/>
            <a:ext cx="5753100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Overall algorithm not unlike </a:t>
            </a:r>
            <a:r>
              <a:rPr lang="en-US" dirty="0" err="1"/>
              <a:t>backprop</a:t>
            </a:r>
            <a:r>
              <a:rPr lang="en-US" dirty="0"/>
              <a:t>…we use parallel SGD</a:t>
            </a:r>
          </a:p>
        </p:txBody>
      </p:sp>
      <p:pic>
        <p:nvPicPr>
          <p:cNvPr id="2" name="Picture 1" descr="Screen Shot 2016-02-23 at 1.58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76" y="2523510"/>
            <a:ext cx="1007572" cy="10489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508776" y="3572490"/>
            <a:ext cx="339824" cy="4344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8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urved Connector 32"/>
          <p:cNvCxnSpPr>
            <a:stCxn id="8" idx="2"/>
          </p:cNvCxnSpPr>
          <p:nvPr/>
        </p:nvCxnSpPr>
        <p:spPr>
          <a:xfrm rot="5400000" flipH="1" flipV="1">
            <a:off x="6711950" y="3424238"/>
            <a:ext cx="1360488" cy="455612"/>
          </a:xfrm>
          <a:prstGeom prst="curvedConnector5">
            <a:avLst>
              <a:gd name="adj1" fmla="val -16810"/>
              <a:gd name="adj2" fmla="val 351054"/>
              <a:gd name="adj3" fmla="val 63579"/>
            </a:avLst>
          </a:prstGeom>
          <a:ln>
            <a:solidFill>
              <a:srgbClr val="9BBB59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learning in ProPPR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600200"/>
            <a:ext cx="2325688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Example: </a:t>
            </a:r>
            <a:r>
              <a:rPr lang="en-US" b="1" dirty="0"/>
              <a:t>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286000"/>
            <a:ext cx="5233988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predict(X,Y) :- </a:t>
            </a:r>
            <a:r>
              <a:rPr lang="en-US" dirty="0" err="1">
                <a:latin typeface="Cambria Math"/>
                <a:cs typeface="Cambria Math"/>
              </a:rPr>
              <a:t>pickLabel</a:t>
            </a:r>
            <a:r>
              <a:rPr lang="en-US" dirty="0">
                <a:latin typeface="Cambria Math"/>
                <a:cs typeface="Cambria Math"/>
              </a:rPr>
              <a:t>(Y),</a:t>
            </a:r>
            <a:r>
              <a:rPr lang="en-US" dirty="0" err="1">
                <a:latin typeface="Cambria Math"/>
                <a:cs typeface="Cambria Math"/>
              </a:rPr>
              <a:t>testLabel</a:t>
            </a:r>
            <a:r>
              <a:rPr lang="en-US" dirty="0">
                <a:latin typeface="Cambria Math"/>
                <a:cs typeface="Cambria Math"/>
              </a:rPr>
              <a:t>(X,Y).</a:t>
            </a:r>
          </a:p>
          <a:p>
            <a:pPr algn="l">
              <a:defRPr/>
            </a:pPr>
            <a:r>
              <a:rPr lang="en-US" dirty="0" err="1">
                <a:latin typeface="Cambria Math"/>
                <a:cs typeface="Cambria Math"/>
              </a:rPr>
              <a:t>testLabel</a:t>
            </a:r>
            <a:r>
              <a:rPr lang="en-US" dirty="0">
                <a:latin typeface="Cambria Math"/>
                <a:cs typeface="Cambria Math"/>
              </a:rPr>
              <a:t>(X,Y) :- true # { f(FX,Y) : </a:t>
            </a:r>
            <a:r>
              <a:rPr lang="en-US" dirty="0" err="1">
                <a:latin typeface="Cambria Math"/>
                <a:cs typeface="Cambria Math"/>
              </a:rPr>
              <a:t>featureOf</a:t>
            </a:r>
            <a:r>
              <a:rPr lang="en-US" dirty="0">
                <a:latin typeface="Cambria Math"/>
                <a:cs typeface="Cambria Math"/>
              </a:rPr>
              <a:t>(X,FX) }.</a:t>
            </a:r>
          </a:p>
        </p:txBody>
      </p:sp>
      <p:grpSp>
        <p:nvGrpSpPr>
          <p:cNvPr id="66565" name="Group 28"/>
          <p:cNvGrpSpPr>
            <a:grpSpLocks/>
          </p:cNvGrpSpPr>
          <p:nvPr/>
        </p:nvGrpSpPr>
        <p:grpSpPr bwMode="auto">
          <a:xfrm>
            <a:off x="2209800" y="2590800"/>
            <a:ext cx="6149975" cy="2579688"/>
            <a:chOff x="2209800" y="2590800"/>
            <a:chExt cx="6149187" cy="2579132"/>
          </a:xfrm>
        </p:grpSpPr>
        <p:sp>
          <p:nvSpPr>
            <p:cNvPr id="5" name="TextBox 4"/>
            <p:cNvSpPr txBox="1"/>
            <p:nvPr/>
          </p:nvSpPr>
          <p:spPr>
            <a:xfrm>
              <a:off x="6552643" y="2590800"/>
              <a:ext cx="1503170" cy="3698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Cambria Math"/>
                  <a:cs typeface="Cambria Math"/>
                </a:rPr>
                <a:t>predict(x7,Y)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3600" y="3276452"/>
              <a:ext cx="3025387" cy="3698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 err="1">
                  <a:latin typeface="Cambria Math"/>
                  <a:cs typeface="Cambria Math"/>
                </a:rPr>
                <a:t>pickLabel</a:t>
              </a:r>
              <a:r>
                <a:rPr lang="en-US" dirty="0">
                  <a:latin typeface="Cambria Math"/>
                  <a:cs typeface="Cambria Math"/>
                </a:rPr>
                <a:t>(Y),</a:t>
              </a:r>
              <a:r>
                <a:rPr lang="en-US" dirty="0" err="1">
                  <a:latin typeface="Cambria Math"/>
                  <a:cs typeface="Cambria Math"/>
                </a:rPr>
                <a:t>testLabel</a:t>
              </a:r>
              <a:r>
                <a:rPr lang="en-US" dirty="0">
                  <a:latin typeface="Cambria Math"/>
                  <a:cs typeface="Cambria Math"/>
                </a:rPr>
                <a:t>(x7,Y)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09800" y="3962104"/>
              <a:ext cx="1812693" cy="3698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 err="1">
                  <a:latin typeface="Cambria Math"/>
                  <a:cs typeface="Cambria Math"/>
                </a:rPr>
                <a:t>testLabel</a:t>
              </a:r>
              <a:r>
                <a:rPr lang="en-US" dirty="0">
                  <a:latin typeface="Cambria Math"/>
                  <a:cs typeface="Cambria Math"/>
                </a:rPr>
                <a:t>(x7,y1)</a:t>
              </a:r>
            </a:p>
          </p:txBody>
        </p:sp>
        <p:sp>
          <p:nvSpPr>
            <p:cNvPr id="66573" name="TextBox 1"/>
            <p:cNvSpPr txBox="1">
              <a:spLocks noChangeArrowheads="1"/>
            </p:cNvSpPr>
            <p:nvPr/>
          </p:nvSpPr>
          <p:spPr bwMode="auto">
            <a:xfrm>
              <a:off x="4953000" y="3962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1702" y="4800124"/>
              <a:ext cx="349205" cy="3698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bg1"/>
                  </a:solidFill>
                  <a:latin typeface="Cambria Math"/>
                  <a:cs typeface="Cambria Math"/>
                </a:rPr>
                <a:t>~</a:t>
              </a:r>
            </a:p>
          </p:txBody>
        </p:sp>
        <p:cxnSp>
          <p:nvCxnSpPr>
            <p:cNvPr id="12" name="Straight Arrow Connector 11"/>
            <p:cNvCxnSpPr>
              <a:stCxn id="5" idx="2"/>
              <a:endCxn id="6" idx="0"/>
            </p:cNvCxnSpPr>
            <p:nvPr/>
          </p:nvCxnSpPr>
          <p:spPr>
            <a:xfrm flipH="1">
              <a:off x="6846294" y="2960608"/>
              <a:ext cx="458728" cy="31584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 flipH="1">
              <a:off x="3116147" y="3646260"/>
              <a:ext cx="3730147" cy="31584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2"/>
              <a:endCxn id="8" idx="0"/>
            </p:cNvCxnSpPr>
            <p:nvPr/>
          </p:nvCxnSpPr>
          <p:spPr>
            <a:xfrm>
              <a:off x="6846294" y="3646260"/>
              <a:ext cx="317459" cy="31584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2"/>
              <a:endCxn id="66573" idx="3"/>
            </p:cNvCxnSpPr>
            <p:nvPr/>
          </p:nvCxnSpPr>
          <p:spPr>
            <a:xfrm flipH="1">
              <a:off x="5368520" y="3646260"/>
              <a:ext cx="1477774" cy="5015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2"/>
            </p:cNvCxnSpPr>
            <p:nvPr/>
          </p:nvCxnSpPr>
          <p:spPr>
            <a:xfrm>
              <a:off x="3116147" y="4331913"/>
              <a:ext cx="7936" cy="46821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09785" y="4800124"/>
              <a:ext cx="349205" cy="36980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bg1"/>
                  </a:solidFill>
                  <a:latin typeface="Cambria Math"/>
                  <a:cs typeface="Cambria Math"/>
                </a:rPr>
                <a:t>~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7155816" y="4331913"/>
              <a:ext cx="6349" cy="46821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47883" y="3962104"/>
              <a:ext cx="1831740" cy="36980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 err="1">
                  <a:latin typeface="Cambria Math"/>
                  <a:cs typeface="Cambria Math"/>
                </a:rPr>
                <a:t>testLabel</a:t>
              </a:r>
              <a:r>
                <a:rPr lang="en-US" dirty="0">
                  <a:latin typeface="Cambria Math"/>
                  <a:cs typeface="Cambria Math"/>
                </a:rPr>
                <a:t>(x7,yK)</a:t>
              </a:r>
            </a:p>
          </p:txBody>
        </p:sp>
      </p:grpSp>
      <p:sp>
        <p:nvSpPr>
          <p:cNvPr id="66566" name="TextBox 29"/>
          <p:cNvSpPr txBox="1">
            <a:spLocks noChangeArrowheads="1"/>
          </p:cNvSpPr>
          <p:nvPr/>
        </p:nvSpPr>
        <p:spPr bwMode="auto">
          <a:xfrm>
            <a:off x="1600200" y="4419600"/>
            <a:ext cx="1481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f(a,y1),f(b,y1),…</a:t>
            </a:r>
          </a:p>
        </p:txBody>
      </p:sp>
      <p:sp>
        <p:nvSpPr>
          <p:cNvPr id="66567" name="TextBox 31"/>
          <p:cNvSpPr txBox="1">
            <a:spLocks noChangeArrowheads="1"/>
          </p:cNvSpPr>
          <p:nvPr/>
        </p:nvSpPr>
        <p:spPr bwMode="auto">
          <a:xfrm>
            <a:off x="5638800" y="4419600"/>
            <a:ext cx="1481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f(a,y1),f(b,y1),…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82000" y="4495800"/>
            <a:ext cx="334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f0</a:t>
            </a:r>
          </a:p>
        </p:txBody>
      </p:sp>
      <p:sp>
        <p:nvSpPr>
          <p:cNvPr id="66569" name="TextBox 45"/>
          <p:cNvSpPr txBox="1">
            <a:spLocks noChangeArrowheads="1"/>
          </p:cNvSpPr>
          <p:nvPr/>
        </p:nvSpPr>
        <p:spPr bwMode="auto">
          <a:xfrm>
            <a:off x="1371600" y="5562600"/>
            <a:ext cx="6477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Learning needs to find a </a:t>
            </a:r>
            <a:r>
              <a:rPr lang="en-US" sz="1800" b="1"/>
              <a:t>weighting</a:t>
            </a:r>
            <a:r>
              <a:rPr lang="en-US" sz="1800"/>
              <a:t> of features depending on specific x and y that leads to the </a:t>
            </a:r>
            <a:r>
              <a:rPr lang="en-US" sz="1800" b="1"/>
              <a:t>right</a:t>
            </a:r>
            <a:r>
              <a:rPr lang="en-US" sz="1800"/>
              <a:t> classification.  </a:t>
            </a:r>
          </a:p>
          <a:p>
            <a:pPr algn="l" eaLnBrk="1" hangingPunct="1"/>
            <a:endParaRPr lang="en-US" sz="1800"/>
          </a:p>
          <a:p>
            <a:pPr algn="l" eaLnBrk="1" hangingPunct="1"/>
            <a:r>
              <a:rPr lang="en-US" sz="1800"/>
              <a:t>(The alternative at any testLabel(x,y) goal is a reset.)</a:t>
            </a:r>
          </a:p>
        </p:txBody>
      </p:sp>
    </p:spTree>
    <p:extLst>
      <p:ext uri="{BB962C8B-B14F-4D97-AF65-F5344CB8AC3E}">
        <p14:creationId xmlns:p14="http://schemas.microsoft.com/office/powerpoint/2010/main" val="2231712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17371536"/>
              </p:ext>
            </p:extLst>
          </p:nvPr>
        </p:nvGraphicFramePr>
        <p:xfrm>
          <a:off x="708358" y="1128048"/>
          <a:ext cx="7697862" cy="52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5464274" y="2665385"/>
            <a:ext cx="1368015" cy="971688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3010" y="2347740"/>
            <a:ext cx="1271901" cy="1289333"/>
          </a:xfrm>
          <a:prstGeom prst="straightConnector1">
            <a:avLst/>
          </a:prstGeom>
          <a:ln w="127000">
            <a:solidFill>
              <a:schemeClr val="accent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43010" y="5366547"/>
            <a:ext cx="2164155" cy="609130"/>
          </a:xfrm>
          <a:prstGeom prst="straightConnector1">
            <a:avLst/>
          </a:prstGeom>
          <a:ln w="127000">
            <a:solidFill>
              <a:srgbClr val="4F81B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8972" y="1208485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Abstract Machines, Binarization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0174" y="1147412"/>
            <a:ext cx="1741014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Probabilistic</a:t>
            </a:r>
          </a:p>
          <a:p>
            <a:r>
              <a:rPr lang="en-US" sz="2400" dirty="0" smtClean="0"/>
              <a:t>First-order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4130" y="5824053"/>
            <a:ext cx="17410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Scalable ML</a:t>
            </a:r>
            <a:endParaRPr lang="en-US" sz="240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3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16692" y="3248131"/>
            <a:ext cx="3657199" cy="175432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Scalable Probabilistic </a:t>
            </a:r>
          </a:p>
          <a:p>
            <a:pPr algn="ctr"/>
            <a:r>
              <a:rPr lang="en-US" sz="3600" b="1" dirty="0" smtClean="0">
                <a:solidFill>
                  <a:srgbClr val="FFFF00"/>
                </a:solidFill>
              </a:rPr>
              <a:t>Logic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1" grpId="0"/>
      <p:bldP spid="26" grpId="0"/>
      <p:bldP spid="28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learning in ProPPR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371600"/>
            <a:ext cx="3719513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Example: </a:t>
            </a:r>
            <a:r>
              <a:rPr lang="en-US" b="1" dirty="0"/>
              <a:t>hidden unit/latent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828800"/>
            <a:ext cx="4019550" cy="480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predictH1(X,Y) :- 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pickH1(H1),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testH1(X,H1),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predictH2(H1,Y).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predictH2(H1,Y) :- 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pickH2(H2),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testH2(H1,H2),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err="1">
                <a:latin typeface="Cambria Math"/>
                <a:cs typeface="Cambria Math"/>
              </a:rPr>
              <a:t>predictY</a:t>
            </a:r>
            <a:r>
              <a:rPr lang="en-US" dirty="0">
                <a:latin typeface="Cambria Math"/>
                <a:cs typeface="Cambria Math"/>
              </a:rPr>
              <a:t>(H2,Y).</a:t>
            </a:r>
          </a:p>
          <a:p>
            <a:pPr algn="l">
              <a:defRPr/>
            </a:pPr>
            <a:r>
              <a:rPr lang="en-US" dirty="0" err="1">
                <a:latin typeface="Cambria Math"/>
                <a:cs typeface="Cambria Math"/>
              </a:rPr>
              <a:t>predictY</a:t>
            </a:r>
            <a:r>
              <a:rPr lang="en-US" dirty="0">
                <a:latin typeface="Cambria Math"/>
                <a:cs typeface="Cambria Math"/>
              </a:rPr>
              <a:t>(H2,Y):-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err="1">
                <a:latin typeface="Cambria Math"/>
                <a:cs typeface="Cambria Math"/>
              </a:rPr>
              <a:t>pickLabel</a:t>
            </a:r>
            <a:r>
              <a:rPr lang="en-US" dirty="0">
                <a:latin typeface="Cambria Math"/>
                <a:cs typeface="Cambria Math"/>
              </a:rPr>
              <a:t>(Y),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err="1">
                <a:latin typeface="Cambria Math"/>
                <a:cs typeface="Cambria Math"/>
              </a:rPr>
              <a:t>testLabel</a:t>
            </a:r>
            <a:r>
              <a:rPr lang="en-US" dirty="0">
                <a:latin typeface="Cambria Math"/>
                <a:cs typeface="Cambria Math"/>
              </a:rPr>
              <a:t>(H2,Y).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testH1(X,H) :- true 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#{ f(FX,H) : </a:t>
            </a:r>
            <a:r>
              <a:rPr lang="en-US" dirty="0" err="1">
                <a:latin typeface="Cambria Math"/>
                <a:cs typeface="Cambria Math"/>
              </a:rPr>
              <a:t>featureOf</a:t>
            </a:r>
            <a:r>
              <a:rPr lang="en-US" dirty="0">
                <a:latin typeface="Cambria Math"/>
                <a:cs typeface="Cambria Math"/>
              </a:rPr>
              <a:t>(X,FX) }.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testH2(H1,H2) :- true 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# f(H1,H2).</a:t>
            </a:r>
          </a:p>
          <a:p>
            <a:pPr algn="l">
              <a:defRPr/>
            </a:pPr>
            <a:r>
              <a:rPr lang="en-US" dirty="0" err="1">
                <a:latin typeface="Cambria Math"/>
                <a:cs typeface="Cambria Math"/>
              </a:rPr>
              <a:t>testLabel</a:t>
            </a:r>
            <a:r>
              <a:rPr lang="en-US" dirty="0">
                <a:latin typeface="Cambria Math"/>
                <a:cs typeface="Cambria Math"/>
              </a:rPr>
              <a:t>(H2,Y) :- true </a:t>
            </a:r>
          </a:p>
          <a:p>
            <a:pPr algn="l">
              <a:defRPr/>
            </a:pPr>
            <a:r>
              <a:rPr lang="en-US" dirty="0">
                <a:latin typeface="Cambria Math"/>
                <a:cs typeface="Cambria Math"/>
              </a:rPr>
              <a:t>	# f(H2,Y).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7963" y="1295400"/>
            <a:ext cx="1292225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predH1(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715000" y="1893888"/>
            <a:ext cx="1404938" cy="392112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119938" y="1893888"/>
            <a:ext cx="1452562" cy="315912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477000" y="1905000"/>
            <a:ext cx="642938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592" name="TextBox 45"/>
          <p:cNvSpPr txBox="1">
            <a:spLocks noChangeArrowheads="1"/>
          </p:cNvSpPr>
          <p:nvPr/>
        </p:nvSpPr>
        <p:spPr bwMode="auto">
          <a:xfrm>
            <a:off x="5219700" y="1752600"/>
            <a:ext cx="1042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pick(H1)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715000" y="23622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1905000"/>
            <a:ext cx="457200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553200" y="23622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543800" y="23622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534400" y="23622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7162800" y="1676400"/>
            <a:ext cx="0" cy="2603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endCxn id="10" idx="3"/>
          </p:cNvCxnSpPr>
          <p:nvPr/>
        </p:nvCxnSpPr>
        <p:spPr>
          <a:xfrm rot="10800000">
            <a:off x="7850188" y="1479550"/>
            <a:ext cx="760412" cy="730250"/>
          </a:xfrm>
          <a:prstGeom prst="curvedConnector3">
            <a:avLst>
              <a:gd name="adj1" fmla="val -30201"/>
            </a:avLst>
          </a:prstGeom>
          <a:ln>
            <a:solidFill>
              <a:srgbClr val="9BBB59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500938" y="3189288"/>
            <a:ext cx="1452562" cy="315912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601" name="TextBox 99"/>
          <p:cNvSpPr txBox="1">
            <a:spLocks noChangeArrowheads="1"/>
          </p:cNvSpPr>
          <p:nvPr/>
        </p:nvSpPr>
        <p:spPr bwMode="auto">
          <a:xfrm>
            <a:off x="4343400" y="2895600"/>
            <a:ext cx="1044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pick(H2)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7543800" y="3200400"/>
            <a:ext cx="457200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848600" y="3657600"/>
            <a:ext cx="76200" cy="762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7924800" y="3657600"/>
            <a:ext cx="990600" cy="6858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543800" y="2971800"/>
            <a:ext cx="0" cy="2603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5072063" y="3135313"/>
            <a:ext cx="642937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757863" y="2906713"/>
            <a:ext cx="0" cy="261937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715000" y="3124200"/>
            <a:ext cx="381000" cy="4572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477000" y="3135313"/>
            <a:ext cx="76200" cy="446087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96063" y="2906713"/>
            <a:ext cx="0" cy="261937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6553200" y="3124200"/>
            <a:ext cx="762000" cy="4572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612" name="TextBox 116"/>
          <p:cNvSpPr txBox="1">
            <a:spLocks noChangeArrowheads="1"/>
          </p:cNvSpPr>
          <p:nvPr/>
        </p:nvSpPr>
        <p:spPr bwMode="auto">
          <a:xfrm>
            <a:off x="8553450" y="2971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…</a:t>
            </a:r>
          </a:p>
        </p:txBody>
      </p:sp>
      <p:cxnSp>
        <p:nvCxnSpPr>
          <p:cNvPr id="118" name="Straight Arrow Connector 117"/>
          <p:cNvCxnSpPr>
            <a:endCxn id="122" idx="0"/>
          </p:cNvCxnSpPr>
          <p:nvPr/>
        </p:nvCxnSpPr>
        <p:spPr>
          <a:xfrm>
            <a:off x="6599238" y="3581400"/>
            <a:ext cx="104775" cy="762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7315200" y="3581400"/>
            <a:ext cx="533400" cy="762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105400" y="3581400"/>
            <a:ext cx="0" cy="5334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5181600" y="3581400"/>
            <a:ext cx="838200" cy="6096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617" name="Rectangle 48"/>
          <p:cNvSpPr>
            <a:spLocks noChangeArrowheads="1"/>
          </p:cNvSpPr>
          <p:nvPr/>
        </p:nvSpPr>
        <p:spPr bwMode="auto">
          <a:xfrm>
            <a:off x="6324600" y="2362200"/>
            <a:ext cx="1511300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features of X * hi</a:t>
            </a:r>
          </a:p>
        </p:txBody>
      </p:sp>
      <p:sp>
        <p:nvSpPr>
          <p:cNvPr id="67618" name="Rectangle 101"/>
          <p:cNvSpPr>
            <a:spLocks noChangeArrowheads="1"/>
          </p:cNvSpPr>
          <p:nvPr/>
        </p:nvSpPr>
        <p:spPr bwMode="auto">
          <a:xfrm>
            <a:off x="5867400" y="3581400"/>
            <a:ext cx="1676400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feature hi,hj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019800" y="4343400"/>
            <a:ext cx="1370013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predH2(</a:t>
            </a:r>
            <a:r>
              <a:rPr lang="en-US" dirty="0" err="1"/>
              <a:t>hj,Y</a:t>
            </a:r>
            <a:r>
              <a:rPr lang="en-US" dirty="0"/>
              <a:t>)</a:t>
            </a:r>
          </a:p>
        </p:txBody>
      </p:sp>
      <p:cxnSp>
        <p:nvCxnSpPr>
          <p:cNvPr id="123" name="Straight Arrow Connector 122"/>
          <p:cNvCxnSpPr>
            <a:endCxn id="122" idx="0"/>
          </p:cNvCxnSpPr>
          <p:nvPr/>
        </p:nvCxnSpPr>
        <p:spPr>
          <a:xfrm>
            <a:off x="5181600" y="3505200"/>
            <a:ext cx="1522413" cy="8382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467600" y="3733800"/>
            <a:ext cx="1325563" cy="762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8763000" y="3657600"/>
            <a:ext cx="76200" cy="762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5376863" y="4953000"/>
            <a:ext cx="1404937" cy="392113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6781800" y="4953000"/>
            <a:ext cx="1450975" cy="315913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6138863" y="4964113"/>
            <a:ext cx="642937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626" name="TextBox 142"/>
          <p:cNvSpPr txBox="1">
            <a:spLocks noChangeArrowheads="1"/>
          </p:cNvSpPr>
          <p:nvPr/>
        </p:nvSpPr>
        <p:spPr bwMode="auto">
          <a:xfrm>
            <a:off x="5021263" y="4811713"/>
            <a:ext cx="903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pick(Y)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6824663" y="4964113"/>
            <a:ext cx="457200" cy="3810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6824663" y="4735513"/>
            <a:ext cx="0" cy="261937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5410200" y="54864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6248400" y="54864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7239000" y="54864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8229600" y="5486400"/>
            <a:ext cx="0" cy="48895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633" name="Rectangle 149"/>
          <p:cNvSpPr>
            <a:spLocks noChangeArrowheads="1"/>
          </p:cNvSpPr>
          <p:nvPr/>
        </p:nvSpPr>
        <p:spPr bwMode="auto">
          <a:xfrm>
            <a:off x="6397625" y="5486400"/>
            <a:ext cx="1133475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feature  hj,y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077200" y="6019800"/>
            <a:ext cx="300038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~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086600" y="6019800"/>
            <a:ext cx="300038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~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096000" y="6019800"/>
            <a:ext cx="300038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~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257800" y="6019800"/>
            <a:ext cx="300038" cy="3698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~</a:t>
            </a:r>
          </a:p>
        </p:txBody>
      </p:sp>
      <p:sp>
        <p:nvSpPr>
          <p:cNvPr id="67638" name="TextBox 155"/>
          <p:cNvSpPr txBox="1">
            <a:spLocks noChangeArrowheads="1"/>
          </p:cNvSpPr>
          <p:nvPr/>
        </p:nvSpPr>
        <p:spPr bwMode="auto">
          <a:xfrm>
            <a:off x="4343400" y="23622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test(x,hi)</a:t>
            </a:r>
          </a:p>
        </p:txBody>
      </p:sp>
      <p:sp>
        <p:nvSpPr>
          <p:cNvPr id="67639" name="TextBox 156"/>
          <p:cNvSpPr txBox="1">
            <a:spLocks noChangeArrowheads="1"/>
          </p:cNvSpPr>
          <p:nvPr/>
        </p:nvSpPr>
        <p:spPr bwMode="auto">
          <a:xfrm>
            <a:off x="3962400" y="3581400"/>
            <a:ext cx="113347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test(hi,hj)</a:t>
            </a:r>
          </a:p>
        </p:txBody>
      </p:sp>
      <p:sp>
        <p:nvSpPr>
          <p:cNvPr id="67640" name="TextBox 157"/>
          <p:cNvSpPr txBox="1">
            <a:spLocks noChangeArrowheads="1"/>
          </p:cNvSpPr>
          <p:nvPr/>
        </p:nvSpPr>
        <p:spPr bwMode="auto">
          <a:xfrm>
            <a:off x="4191000" y="5486400"/>
            <a:ext cx="106997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test(hj,y)</a:t>
            </a:r>
          </a:p>
        </p:txBody>
      </p:sp>
    </p:spTree>
    <p:extLst>
      <p:ext uri="{BB962C8B-B14F-4D97-AF65-F5344CB8AC3E}">
        <p14:creationId xmlns:p14="http://schemas.microsoft.com/office/powerpoint/2010/main" val="14930604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Results: AUC on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NELL subsets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Wang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et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al.,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(Machine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200" dirty="0" smtClean="0">
                <a:latin typeface="Calibri" charset="0"/>
                <a:ea typeface="ＭＳ Ｐゴシック" charset="0"/>
                <a:cs typeface="ＭＳ Ｐゴシック" charset="0"/>
              </a:rPr>
              <a:t>2015)</a:t>
            </a: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52400" y="6143625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/>
              <a:t>* KBs overlap a lot at 1M entities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66903"/>
              </p:ext>
            </p:extLst>
          </p:nvPr>
        </p:nvGraphicFramePr>
        <p:xfrm>
          <a:off x="838200" y="1565276"/>
          <a:ext cx="7848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197606"/>
              </p:ext>
            </p:extLst>
          </p:nvPr>
        </p:nvGraphicFramePr>
        <p:xfrm>
          <a:off x="838200" y="1581150"/>
          <a:ext cx="74676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177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Results – parameter learning for large mutually recursive theories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03238" y="3429000"/>
          <a:ext cx="8229599" cy="1571626"/>
        </p:xfrm>
        <a:graphic>
          <a:graphicData uri="http://schemas.openxmlformats.org/drawingml/2006/table">
            <a:tbl>
              <a:tblPr/>
              <a:tblGrid>
                <a:gridCol w="1175657"/>
                <a:gridCol w="1175657"/>
                <a:gridCol w="1382487"/>
                <a:gridCol w="968827"/>
                <a:gridCol w="1175657"/>
                <a:gridCol w="1175657"/>
                <a:gridCol w="1175657"/>
              </a:tblGrid>
              <a:tr h="45725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#rules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sec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430-540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88.4 – 95.2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5-10s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550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15-18s with 16 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620-770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91.6 – 95.4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  800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PRA 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~800-1000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95.2 – 95.9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~1000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96.4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8650" name="TextBox 3"/>
          <p:cNvSpPr txBox="1">
            <a:spLocks noChangeArrowheads="1"/>
          </p:cNvSpPr>
          <p:nvPr/>
        </p:nvSpPr>
        <p:spPr bwMode="auto">
          <a:xfrm>
            <a:off x="1219200" y="2133600"/>
            <a:ext cx="7121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Theories/programs learned by PRA (Lao et al) over six subsets of NELL, rewritten to be mutullyy recursive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5105400"/>
            <a:ext cx="549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Alchemy MLNs:  960 – 8600s </a:t>
            </a:r>
            <a:r>
              <a:rPr lang="en-US" sz="1600" b="1" dirty="0"/>
              <a:t>for a DB with 1k facts</a:t>
            </a:r>
            <a:endParaRPr lang="en-US" sz="1800" b="1" dirty="0"/>
          </a:p>
        </p:txBody>
      </p:sp>
      <p:sp>
        <p:nvSpPr>
          <p:cNvPr id="68652" name="TextBox 1"/>
          <p:cNvSpPr txBox="1">
            <a:spLocks noChangeArrowheads="1"/>
          </p:cNvSpPr>
          <p:nvPr/>
        </p:nvSpPr>
        <p:spPr bwMode="auto">
          <a:xfrm>
            <a:off x="6019800" y="1600200"/>
            <a:ext cx="290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MLJ, in press]</a:t>
            </a:r>
          </a:p>
        </p:txBody>
      </p:sp>
      <p:sp>
        <p:nvSpPr>
          <p:cNvPr id="68653" name="TextBox 1"/>
          <p:cNvSpPr txBox="1">
            <a:spLocks noChangeArrowheads="1"/>
          </p:cNvSpPr>
          <p:nvPr/>
        </p:nvSpPr>
        <p:spPr bwMode="auto">
          <a:xfrm>
            <a:off x="1447800" y="3124200"/>
            <a:ext cx="185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100k facts in KB</a:t>
            </a:r>
          </a:p>
        </p:txBody>
      </p:sp>
      <p:sp>
        <p:nvSpPr>
          <p:cNvPr id="68654" name="TextBox 7"/>
          <p:cNvSpPr txBox="1">
            <a:spLocks noChangeArrowheads="1"/>
          </p:cNvSpPr>
          <p:nvPr/>
        </p:nvSpPr>
        <p:spPr bwMode="auto">
          <a:xfrm>
            <a:off x="6275388" y="3124200"/>
            <a:ext cx="167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1M facts in KB</a:t>
            </a:r>
          </a:p>
        </p:txBody>
      </p:sp>
    </p:spTree>
    <p:extLst>
      <p:ext uri="{BB962C8B-B14F-4D97-AF65-F5344CB8AC3E}">
        <p14:creationId xmlns:p14="http://schemas.microsoft.com/office/powerpoint/2010/main" val="342719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Joint IE and KB completion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710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37892" name="Picture 3" descr="Screen Shot 2013-04-22 at 3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" y="4953000"/>
            <a:ext cx="3200400" cy="8302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/>
              <a:t>Where does the program come from?</a:t>
            </a:r>
            <a:endParaRPr lang="en-US" sz="24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5791200"/>
            <a:ext cx="2362200" cy="923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First version: humans or external learner (PRA)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34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38915" name="Picture 3" descr="Screen Shot 2013-04-22 at 3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953000"/>
            <a:ext cx="3200400" cy="8302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/>
              <a:t>Where does the program come from?</a:t>
            </a:r>
            <a:endParaRPr lang="en-US" sz="2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2286000"/>
            <a:ext cx="3667125" cy="15700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3" name="Right Arrow 2"/>
          <p:cNvSpPr/>
          <p:nvPr/>
        </p:nvSpPr>
        <p:spPr>
          <a:xfrm rot="1915458">
            <a:off x="3994150" y="3848100"/>
            <a:ext cx="1447800" cy="533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200" y="4572000"/>
            <a:ext cx="2209800" cy="461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interpreter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7600" y="4648200"/>
            <a:ext cx="14478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#f(…)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0200" y="1905000"/>
            <a:ext cx="3667125" cy="1570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Features generated from using the interpreter correspond to </a:t>
            </a:r>
            <a:r>
              <a:rPr lang="en-US" sz="2400" i="1" dirty="0"/>
              <a:t>specific </a:t>
            </a:r>
            <a:r>
              <a:rPr lang="en-US" sz="2400" dirty="0"/>
              <a:t>rules in the sublanguage</a:t>
            </a:r>
            <a:endParaRPr lang="en-US" sz="2400" i="1" dirty="0"/>
          </a:p>
        </p:txBody>
      </p:sp>
      <p:sp>
        <p:nvSpPr>
          <p:cNvPr id="21" name="Right Arrow 20"/>
          <p:cNvSpPr/>
          <p:nvPr/>
        </p:nvSpPr>
        <p:spPr>
          <a:xfrm rot="2700000">
            <a:off x="7029450" y="3814763"/>
            <a:ext cx="1495425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400" y="5867400"/>
            <a:ext cx="3124200" cy="830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Use </a:t>
            </a:r>
            <a:r>
              <a:rPr lang="en-US" sz="2400" i="1" dirty="0"/>
              <a:t>parameter</a:t>
            </a:r>
            <a:r>
              <a:rPr lang="en-US" sz="2400" dirty="0"/>
              <a:t> learning to suggest </a:t>
            </a:r>
            <a:r>
              <a:rPr lang="en-US" sz="2400" i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4363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830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352800"/>
            <a:ext cx="5334000" cy="1477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Interpreter</a:t>
            </a:r>
            <a:r>
              <a:rPr lang="en-US" u="sng" dirty="0"/>
              <a:t> for all clauses of the form P(X,Y) :- Q(X,Y):</a:t>
            </a:r>
          </a:p>
          <a:p>
            <a:pPr algn="l">
              <a:defRPr/>
            </a:pPr>
            <a:endParaRPr lang="en-US" dirty="0"/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rel</a:t>
            </a:r>
            <a:r>
              <a:rPr lang="en-US" dirty="0"/>
              <a:t>(P,X,Y).</a:t>
            </a:r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interp</a:t>
            </a:r>
            <a:r>
              <a:rPr lang="en-US" dirty="0"/>
              <a:t>(Q,X,Y), </a:t>
            </a:r>
            <a:r>
              <a:rPr lang="en-US" dirty="0" err="1"/>
              <a:t>assumeRule</a:t>
            </a:r>
            <a:r>
              <a:rPr lang="en-US" dirty="0"/>
              <a:t>(P,Q).</a:t>
            </a:r>
          </a:p>
          <a:p>
            <a:pPr algn="l">
              <a:defRPr/>
            </a:pPr>
            <a:r>
              <a:rPr lang="en-US" dirty="0" err="1"/>
              <a:t>assumeRule</a:t>
            </a:r>
            <a:r>
              <a:rPr lang="en-US" dirty="0"/>
              <a:t>(P,Q) :- true   # f(P,Q).   </a:t>
            </a:r>
            <a:r>
              <a:rPr lang="en-US" dirty="0">
                <a:solidFill>
                  <a:srgbClr val="FFFF00"/>
                </a:solidFill>
              </a:rPr>
              <a:t>// </a:t>
            </a:r>
            <a:r>
              <a:rPr lang="en-US" i="1" dirty="0">
                <a:solidFill>
                  <a:srgbClr val="FFFF00"/>
                </a:solidFill>
              </a:rPr>
              <a:t>P(X,Y):-Q(X,Y)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33400" y="1524000"/>
            <a:ext cx="8305800" cy="1512888"/>
            <a:chOff x="533400" y="1828800"/>
            <a:chExt cx="8305800" cy="1512332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2209660"/>
              <a:ext cx="6096000" cy="3697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DB</a:t>
              </a:r>
              <a:r>
                <a:rPr lang="en-US" baseline="-25000" dirty="0"/>
                <a:t>0</a:t>
              </a:r>
              <a:r>
                <a:rPr lang="en-US" dirty="0"/>
                <a:t>: sister(</a:t>
              </a:r>
              <a:r>
                <a:rPr lang="en-US" dirty="0" err="1"/>
                <a:t>malia,sasha</a:t>
              </a:r>
              <a:r>
                <a:rPr lang="en-US" dirty="0"/>
                <a:t>), mother(</a:t>
              </a:r>
              <a:r>
                <a:rPr lang="en-US" dirty="0" err="1"/>
                <a:t>malia,michelle</a:t>
              </a:r>
              <a:r>
                <a:rPr lang="en-US" dirty="0"/>
                <a:t>), …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400" y="2971380"/>
              <a:ext cx="6096000" cy="369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DB: </a:t>
              </a:r>
              <a:r>
                <a:rPr lang="en-US" dirty="0" err="1"/>
                <a:t>rel</a:t>
              </a:r>
              <a:r>
                <a:rPr lang="en-US" dirty="0"/>
                <a:t>(</a:t>
              </a:r>
              <a:r>
                <a:rPr lang="en-US" dirty="0" err="1"/>
                <a:t>sister,malia,sasha</a:t>
              </a:r>
              <a:r>
                <a:rPr lang="en-US" dirty="0"/>
                <a:t>), </a:t>
              </a:r>
              <a:r>
                <a:rPr lang="en-US" dirty="0" err="1"/>
                <a:t>rel</a:t>
              </a:r>
              <a:r>
                <a:rPr lang="en-US" dirty="0"/>
                <a:t>(</a:t>
              </a:r>
              <a:r>
                <a:rPr lang="en-US" dirty="0" err="1"/>
                <a:t>mother,malia,michelle</a:t>
              </a:r>
              <a:r>
                <a:rPr lang="en-US" dirty="0"/>
                <a:t>), …</a:t>
              </a:r>
            </a:p>
          </p:txBody>
        </p:sp>
        <p:sp>
          <p:nvSpPr>
            <p:cNvPr id="7" name="Down Arrow 6"/>
            <p:cNvSpPr/>
            <p:nvPr/>
          </p:nvSpPr>
          <p:spPr>
            <a:xfrm>
              <a:off x="3505200" y="2590520"/>
              <a:ext cx="228600" cy="3808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1828800"/>
              <a:ext cx="2667000" cy="3697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Query</a:t>
              </a:r>
              <a:r>
                <a:rPr lang="en-US" baseline="-25000" dirty="0"/>
                <a:t>0</a:t>
              </a:r>
              <a:r>
                <a:rPr lang="en-US" dirty="0"/>
                <a:t>: sibling(</a:t>
              </a:r>
              <a:r>
                <a:rPr lang="en-US" dirty="0" err="1"/>
                <a:t>malia,Z</a:t>
              </a:r>
              <a:r>
                <a:rPr lang="en-US" dirty="0"/>
                <a:t>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1200" y="2666692"/>
              <a:ext cx="3048000" cy="369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/>
                <a:t>Query: </a:t>
              </a:r>
              <a:r>
                <a:rPr lang="en-US" dirty="0" err="1"/>
                <a:t>interp</a:t>
              </a:r>
              <a:r>
                <a:rPr lang="en-US" dirty="0"/>
                <a:t>(</a:t>
              </a:r>
              <a:r>
                <a:rPr lang="en-US" dirty="0" err="1"/>
                <a:t>sibling,malia,Z</a:t>
              </a:r>
              <a:r>
                <a:rPr lang="en-US" dirty="0"/>
                <a:t>)</a:t>
              </a: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7086600" y="2209660"/>
              <a:ext cx="228600" cy="4570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8600" y="5105400"/>
            <a:ext cx="2133600" cy="1200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Features correspond to </a:t>
            </a:r>
            <a:r>
              <a:rPr lang="en-US" sz="2400" i="1" dirty="0"/>
              <a:t>specific </a:t>
            </a:r>
            <a:r>
              <a:rPr lang="en-US" sz="2400" dirty="0"/>
              <a:t>rules</a:t>
            </a:r>
            <a:endParaRPr lang="en-US" sz="2400" i="1" dirty="0"/>
          </a:p>
        </p:txBody>
      </p:sp>
      <p:sp>
        <p:nvSpPr>
          <p:cNvPr id="40983" name="Right Arrow 40982"/>
          <p:cNvSpPr/>
          <p:nvPr/>
        </p:nvSpPr>
        <p:spPr>
          <a:xfrm rot="19582779">
            <a:off x="2232025" y="5103813"/>
            <a:ext cx="11430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88" name="Group 40987"/>
          <p:cNvGrpSpPr>
            <a:grpSpLocks/>
          </p:cNvGrpSpPr>
          <p:nvPr/>
        </p:nvGrpSpPr>
        <p:grpSpPr bwMode="auto">
          <a:xfrm>
            <a:off x="2514600" y="3657600"/>
            <a:ext cx="6477000" cy="3036888"/>
            <a:chOff x="2514600" y="3657600"/>
            <a:chExt cx="6477000" cy="3036332"/>
          </a:xfrm>
        </p:grpSpPr>
        <p:grpSp>
          <p:nvGrpSpPr>
            <p:cNvPr id="39943" name="Group 40981"/>
            <p:cNvGrpSpPr>
              <a:grpSpLocks/>
            </p:cNvGrpSpPr>
            <p:nvPr/>
          </p:nvGrpSpPr>
          <p:grpSpPr bwMode="auto">
            <a:xfrm>
              <a:off x="2514600" y="3657600"/>
              <a:ext cx="6477000" cy="3036332"/>
              <a:chOff x="2514600" y="3962400"/>
              <a:chExt cx="6477000" cy="3036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096000" y="3962400"/>
                <a:ext cx="2438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interp</a:t>
                </a:r>
                <a:r>
                  <a:rPr lang="en-US" dirty="0"/>
                  <a:t>(</a:t>
                </a:r>
                <a:r>
                  <a:rPr lang="en-US" dirty="0" err="1"/>
                  <a:t>sibling,malia,Z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2" name="Straight Arrow Connector 11"/>
              <p:cNvCxnSpPr>
                <a:stCxn id="25" idx="2"/>
              </p:cNvCxnSpPr>
              <p:nvPr/>
            </p:nvCxnSpPr>
            <p:spPr>
              <a:xfrm flipH="1">
                <a:off x="7239000" y="4332220"/>
                <a:ext cx="76200" cy="4682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019800" y="4648074"/>
                <a:ext cx="2667000" cy="645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rel</a:t>
                </a:r>
                <a:r>
                  <a:rPr lang="en-US" dirty="0"/>
                  <a:t>(</a:t>
                </a:r>
                <a:r>
                  <a:rPr lang="en-US" dirty="0" err="1"/>
                  <a:t>Q,malia,Z</a:t>
                </a:r>
                <a:r>
                  <a:rPr lang="en-US" dirty="0"/>
                  <a:t>), </a:t>
                </a: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sibling,Q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67400" y="5638493"/>
                <a:ext cx="31242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sibling,mother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67000" y="5638493"/>
                <a:ext cx="2819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sibling,sister</a:t>
                </a:r>
                <a:r>
                  <a:rPr lang="en-US" dirty="0"/>
                  <a:t>),…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5257800" y="5257563"/>
                <a:ext cx="1524000" cy="5333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2"/>
                <a:endCxn id="27" idx="0"/>
              </p:cNvCxnSpPr>
              <p:nvPr/>
            </p:nvCxnSpPr>
            <p:spPr>
              <a:xfrm>
                <a:off x="7353300" y="5294069"/>
                <a:ext cx="76200" cy="3444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886200" y="6019423"/>
                <a:ext cx="114300" cy="3047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276600" y="6628912"/>
                <a:ext cx="990600" cy="36982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sasha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86600" y="6552726"/>
                <a:ext cx="1524000" cy="3698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michelle</a:t>
                </a:r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27" idx="2"/>
              </p:cNvCxnSpPr>
              <p:nvPr/>
            </p:nvCxnSpPr>
            <p:spPr>
              <a:xfrm>
                <a:off x="7429500" y="6008313"/>
                <a:ext cx="114300" cy="3158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7" name="TextBox 40974"/>
              <p:cNvSpPr txBox="1">
                <a:spLocks noChangeArrowheads="1"/>
              </p:cNvSpPr>
              <p:nvPr/>
            </p:nvSpPr>
            <p:spPr bwMode="auto">
              <a:xfrm>
                <a:off x="2514600" y="6019800"/>
                <a:ext cx="138544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f(sibling,sister)</a:t>
                </a:r>
              </a:p>
            </p:txBody>
          </p:sp>
          <p:sp>
            <p:nvSpPr>
              <p:cNvPr id="39958" name="TextBox 51"/>
              <p:cNvSpPr txBox="1">
                <a:spLocks noChangeArrowheads="1"/>
              </p:cNvSpPr>
              <p:nvPr/>
            </p:nvSpPr>
            <p:spPr bwMode="auto">
              <a:xfrm>
                <a:off x="5943600" y="6019800"/>
                <a:ext cx="15750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f(sibling,mother)</a:t>
                </a:r>
              </a:p>
            </p:txBody>
          </p:sp>
        </p:grpSp>
        <p:sp>
          <p:nvSpPr>
            <p:cNvPr id="39944" name="TextBox 40986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  <p:sp>
          <p:nvSpPr>
            <p:cNvPr id="39945" name="TextBox 65"/>
            <p:cNvSpPr txBox="1">
              <a:spLocks noChangeArrowheads="1"/>
            </p:cNvSpPr>
            <p:nvPr/>
          </p:nvSpPr>
          <p:spPr bwMode="auto">
            <a:xfrm>
              <a:off x="746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0" grpId="0" animBg="1"/>
      <p:bldP spid="60" grpId="1" animBg="1"/>
      <p:bldP spid="409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924800" cy="830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Logic program is an </a:t>
            </a:r>
            <a:r>
              <a:rPr lang="en-US" sz="2400" i="1" dirty="0"/>
              <a:t>interpreter</a:t>
            </a:r>
            <a:r>
              <a:rPr lang="en-US" sz="2400" dirty="0"/>
              <a:t> for a program containing </a:t>
            </a:r>
            <a:r>
              <a:rPr lang="en-US" sz="2400" i="1" dirty="0"/>
              <a:t>all possible rules </a:t>
            </a:r>
            <a:r>
              <a:rPr lang="en-US" sz="2400" dirty="0"/>
              <a:t>from a sublanguage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352800"/>
            <a:ext cx="5334000" cy="1477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Interpreter</a:t>
            </a:r>
            <a:r>
              <a:rPr lang="en-US" u="sng" dirty="0"/>
              <a:t> for all clauses of the form P(X,Y) :- Q(X,Y):</a:t>
            </a:r>
          </a:p>
          <a:p>
            <a:pPr algn="l">
              <a:defRPr/>
            </a:pPr>
            <a:endParaRPr lang="en-US" dirty="0"/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rel</a:t>
            </a:r>
            <a:r>
              <a:rPr lang="en-US" dirty="0"/>
              <a:t>(P,X,Y).</a:t>
            </a:r>
          </a:p>
          <a:p>
            <a:pPr algn="l">
              <a:defRPr/>
            </a:pPr>
            <a:r>
              <a:rPr lang="en-US" dirty="0" err="1"/>
              <a:t>interp</a:t>
            </a:r>
            <a:r>
              <a:rPr lang="en-US" dirty="0"/>
              <a:t>(P,X,Y) :- </a:t>
            </a:r>
            <a:r>
              <a:rPr lang="en-US" dirty="0" err="1"/>
              <a:t>interp</a:t>
            </a:r>
            <a:r>
              <a:rPr lang="en-US" dirty="0"/>
              <a:t>(Q,X,Y), </a:t>
            </a:r>
            <a:r>
              <a:rPr lang="en-US" dirty="0" err="1"/>
              <a:t>assumeRule</a:t>
            </a:r>
            <a:r>
              <a:rPr lang="en-US" dirty="0"/>
              <a:t>(P,Q).</a:t>
            </a:r>
          </a:p>
          <a:p>
            <a:pPr algn="l">
              <a:defRPr/>
            </a:pPr>
            <a:r>
              <a:rPr lang="en-US" dirty="0" err="1"/>
              <a:t>assumeRule</a:t>
            </a:r>
            <a:r>
              <a:rPr lang="en-US" dirty="0"/>
              <a:t>(P,Q) :- true   # f(P,Q).   </a:t>
            </a:r>
            <a:r>
              <a:rPr lang="en-US" dirty="0">
                <a:solidFill>
                  <a:srgbClr val="FFFF00"/>
                </a:solidFill>
              </a:rPr>
              <a:t>// </a:t>
            </a:r>
            <a:r>
              <a:rPr lang="en-US" i="1" dirty="0">
                <a:solidFill>
                  <a:srgbClr val="FFFF00"/>
                </a:solidFill>
              </a:rPr>
              <a:t>P(X,Y):-Q(X,Y)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2667000"/>
            <a:ext cx="60960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DB: </a:t>
            </a:r>
            <a:r>
              <a:rPr lang="en-US" dirty="0" err="1"/>
              <a:t>rel</a:t>
            </a:r>
            <a:r>
              <a:rPr lang="en-US" dirty="0"/>
              <a:t>(</a:t>
            </a:r>
            <a:r>
              <a:rPr lang="en-US" dirty="0" err="1"/>
              <a:t>sister,malia,sasha</a:t>
            </a:r>
            <a:r>
              <a:rPr lang="en-US" dirty="0"/>
              <a:t>), </a:t>
            </a:r>
            <a:r>
              <a:rPr lang="en-US" dirty="0" err="1"/>
              <a:t>rel</a:t>
            </a:r>
            <a:r>
              <a:rPr lang="en-US" dirty="0"/>
              <a:t>(</a:t>
            </a:r>
            <a:r>
              <a:rPr lang="en-US" dirty="0" err="1"/>
              <a:t>mother,malia,michelle</a:t>
            </a:r>
            <a:r>
              <a:rPr lang="en-US" dirty="0"/>
              <a:t>), 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91200" y="2362200"/>
            <a:ext cx="30480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dirty="0"/>
              <a:t>Query: </a:t>
            </a:r>
            <a:r>
              <a:rPr lang="en-US" dirty="0" err="1"/>
              <a:t>interp</a:t>
            </a:r>
            <a:r>
              <a:rPr lang="en-US" dirty="0"/>
              <a:t>(</a:t>
            </a:r>
            <a:r>
              <a:rPr lang="en-US" dirty="0" err="1"/>
              <a:t>sibling,malia,Z</a:t>
            </a:r>
            <a:r>
              <a:rPr lang="en-US" dirty="0"/>
              <a:t>)</a:t>
            </a:r>
          </a:p>
        </p:txBody>
      </p:sp>
      <p:grpSp>
        <p:nvGrpSpPr>
          <p:cNvPr id="40965" name="Group 40987"/>
          <p:cNvGrpSpPr>
            <a:grpSpLocks/>
          </p:cNvGrpSpPr>
          <p:nvPr/>
        </p:nvGrpSpPr>
        <p:grpSpPr bwMode="auto">
          <a:xfrm>
            <a:off x="2514600" y="3657600"/>
            <a:ext cx="6477000" cy="3036888"/>
            <a:chOff x="2514600" y="3657600"/>
            <a:chExt cx="6477000" cy="3036332"/>
          </a:xfrm>
        </p:grpSpPr>
        <p:grpSp>
          <p:nvGrpSpPr>
            <p:cNvPr id="40971" name="Group 40981"/>
            <p:cNvGrpSpPr>
              <a:grpSpLocks/>
            </p:cNvGrpSpPr>
            <p:nvPr/>
          </p:nvGrpSpPr>
          <p:grpSpPr bwMode="auto">
            <a:xfrm>
              <a:off x="2514600" y="3657600"/>
              <a:ext cx="6477000" cy="3036332"/>
              <a:chOff x="2514600" y="3962400"/>
              <a:chExt cx="6477000" cy="3036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096000" y="3962400"/>
                <a:ext cx="2438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interp</a:t>
                </a:r>
                <a:r>
                  <a:rPr lang="en-US" dirty="0"/>
                  <a:t>(</a:t>
                </a:r>
                <a:r>
                  <a:rPr lang="en-US" dirty="0" err="1"/>
                  <a:t>sibling,malia,Z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2" name="Straight Arrow Connector 11"/>
              <p:cNvCxnSpPr>
                <a:stCxn id="25" idx="2"/>
              </p:cNvCxnSpPr>
              <p:nvPr/>
            </p:nvCxnSpPr>
            <p:spPr>
              <a:xfrm flipH="1">
                <a:off x="7239000" y="4332220"/>
                <a:ext cx="76200" cy="4682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019800" y="4648074"/>
                <a:ext cx="2667000" cy="645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rel</a:t>
                </a:r>
                <a:r>
                  <a:rPr lang="en-US" dirty="0"/>
                  <a:t>(</a:t>
                </a:r>
                <a:r>
                  <a:rPr lang="en-US" dirty="0" err="1"/>
                  <a:t>Q,malia,Z</a:t>
                </a:r>
                <a:r>
                  <a:rPr lang="en-US" dirty="0"/>
                  <a:t>), </a:t>
                </a: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sibling,Q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67400" y="5638493"/>
                <a:ext cx="31242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sibling,mother</a:t>
                </a:r>
                <a:r>
                  <a:rPr lang="en-US" dirty="0"/>
                  <a:t>),…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67000" y="5638493"/>
                <a:ext cx="2819400" cy="369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 err="1"/>
                  <a:t>assumeRule</a:t>
                </a:r>
                <a:r>
                  <a:rPr lang="en-US" dirty="0"/>
                  <a:t>(</a:t>
                </a:r>
                <a:r>
                  <a:rPr lang="en-US" dirty="0" err="1"/>
                  <a:t>sibling,sister</a:t>
                </a:r>
                <a:r>
                  <a:rPr lang="en-US" dirty="0"/>
                  <a:t>),…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5257800" y="5257563"/>
                <a:ext cx="1524000" cy="5333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2"/>
                <a:endCxn id="27" idx="0"/>
              </p:cNvCxnSpPr>
              <p:nvPr/>
            </p:nvCxnSpPr>
            <p:spPr>
              <a:xfrm>
                <a:off x="7353300" y="5294069"/>
                <a:ext cx="76200" cy="3444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886200" y="6019423"/>
                <a:ext cx="114300" cy="3047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276600" y="6628912"/>
                <a:ext cx="990600" cy="36982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sasha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86600" y="6552726"/>
                <a:ext cx="1524000" cy="3698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Z=</a:t>
                </a:r>
                <a:r>
                  <a:rPr lang="en-US" dirty="0" err="1"/>
                  <a:t>michelle</a:t>
                </a:r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27" idx="2"/>
              </p:cNvCxnSpPr>
              <p:nvPr/>
            </p:nvCxnSpPr>
            <p:spPr>
              <a:xfrm>
                <a:off x="7429500" y="6008313"/>
                <a:ext cx="114300" cy="3158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85" name="TextBox 40974"/>
              <p:cNvSpPr txBox="1">
                <a:spLocks noChangeArrowheads="1"/>
              </p:cNvSpPr>
              <p:nvPr/>
            </p:nvSpPr>
            <p:spPr bwMode="auto">
              <a:xfrm>
                <a:off x="2514600" y="6019800"/>
                <a:ext cx="138544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f(sibling,sister)</a:t>
                </a:r>
              </a:p>
            </p:txBody>
          </p:sp>
          <p:sp>
            <p:nvSpPr>
              <p:cNvPr id="40986" name="TextBox 51"/>
              <p:cNvSpPr txBox="1">
                <a:spLocks noChangeArrowheads="1"/>
              </p:cNvSpPr>
              <p:nvPr/>
            </p:nvSpPr>
            <p:spPr bwMode="auto">
              <a:xfrm>
                <a:off x="5943600" y="6019800"/>
                <a:ext cx="15750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 i="1"/>
                  <a:t>f(sibling,mother)</a:t>
                </a:r>
              </a:p>
            </p:txBody>
          </p:sp>
        </p:grpSp>
        <p:sp>
          <p:nvSpPr>
            <p:cNvPr id="40972" name="TextBox 40986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  <p:sp>
          <p:nvSpPr>
            <p:cNvPr id="40973" name="TextBox 65"/>
            <p:cNvSpPr txBox="1">
              <a:spLocks noChangeArrowheads="1"/>
            </p:cNvSpPr>
            <p:nvPr/>
          </p:nvSpPr>
          <p:spPr bwMode="auto">
            <a:xfrm>
              <a:off x="7467600" y="586740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…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33400" y="1600200"/>
            <a:ext cx="5181600" cy="708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b="1" dirty="0"/>
              <a:t>Features ~ rules.  For example:</a:t>
            </a:r>
          </a:p>
          <a:p>
            <a:pPr algn="l">
              <a:defRPr/>
            </a:pPr>
            <a:r>
              <a:rPr lang="en-US" sz="2000" b="1" dirty="0"/>
              <a:t> f(</a:t>
            </a:r>
            <a:r>
              <a:rPr lang="en-US" sz="2000" b="1" dirty="0" err="1"/>
              <a:t>sibling,sister</a:t>
            </a:r>
            <a:r>
              <a:rPr lang="en-US" sz="2000" b="1" dirty="0"/>
              <a:t>)  ~  sibling(X,Y):-sister(X,Y).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6400" y="2286000"/>
            <a:ext cx="5181600" cy="10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b="1" dirty="0"/>
              <a:t>Gradient of </a:t>
            </a:r>
            <a:r>
              <a:rPr lang="en-US" sz="2000" b="1" i="1" dirty="0"/>
              <a:t>parameters</a:t>
            </a:r>
            <a:r>
              <a:rPr lang="en-US" sz="2000" b="1" dirty="0"/>
              <a:t> (feature weights) informs you about what </a:t>
            </a:r>
            <a:r>
              <a:rPr lang="en-US" sz="2000" b="1" i="1" dirty="0"/>
              <a:t>rules</a:t>
            </a:r>
            <a:r>
              <a:rPr lang="en-US" sz="2000" b="1" dirty="0"/>
              <a:t> could be added to the theory…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38400" y="5715000"/>
            <a:ext cx="0" cy="3810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867400" y="5715000"/>
            <a:ext cx="0" cy="3810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000" y="4800600"/>
            <a:ext cx="4572000" cy="6461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b="1" u="sng" dirty="0"/>
              <a:t>Added rule:</a:t>
            </a:r>
            <a:endParaRPr lang="en-US" u="sng" dirty="0"/>
          </a:p>
          <a:p>
            <a:pPr algn="l">
              <a:defRPr/>
            </a:pPr>
            <a:r>
              <a:rPr lang="en-US" dirty="0" err="1">
                <a:solidFill>
                  <a:srgbClr val="FFFF00"/>
                </a:solidFill>
              </a:rPr>
              <a:t>Interp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sibling,X,Y</a:t>
            </a:r>
            <a:r>
              <a:rPr lang="en-US" dirty="0">
                <a:solidFill>
                  <a:srgbClr val="FFFF00"/>
                </a:solidFill>
              </a:rPr>
              <a:t>) :- </a:t>
            </a:r>
            <a:r>
              <a:rPr lang="en-US" dirty="0" err="1">
                <a:solidFill>
                  <a:srgbClr val="FFFF00"/>
                </a:solidFill>
              </a:rPr>
              <a:t>interp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sister,X,Y</a:t>
            </a:r>
            <a:r>
              <a:rPr lang="en-US" dirty="0">
                <a:solidFill>
                  <a:srgbClr val="FFFF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6474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 in ProPPR</a:t>
            </a:r>
          </a:p>
        </p:txBody>
      </p:sp>
      <p:sp>
        <p:nvSpPr>
          <p:cNvPr id="41986" name="Content Placeholder 3"/>
          <p:cNvSpPr>
            <a:spLocks noGrp="1"/>
          </p:cNvSpPr>
          <p:nvPr>
            <p:ph idx="1"/>
          </p:nvPr>
        </p:nvSpPr>
        <p:spPr>
          <a:xfrm>
            <a:off x="152400" y="1676400"/>
            <a:ext cx="6705600" cy="4800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Iterative Structural Gradient (ISG):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Construct interpretive theory for sublanguage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Until structure doesn’t change: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Compute gradient of parameters wrt data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For each parameter with a useful gradient:</a:t>
            </a:r>
          </a:p>
          <a:p>
            <a:pPr lvl="3"/>
            <a:r>
              <a:rPr lang="en-US" sz="2400">
                <a:latin typeface="Calibri" charset="0"/>
                <a:ea typeface="ＭＳ Ｐゴシック" charset="0"/>
              </a:rPr>
              <a:t>Add the corresponding rule to the theory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Train the parameters of the learned theory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00800" y="1828800"/>
          <a:ext cx="2590800" cy="1747839"/>
        </p:xfrm>
        <a:graphic>
          <a:graphicData uri="http://schemas.openxmlformats.org/drawingml/2006/table">
            <a:tbl>
              <a:tblPr/>
              <a:tblGrid>
                <a:gridCol w="2590800"/>
              </a:tblGrid>
              <a:tr h="4572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templates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730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R(X,Y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319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R(Y,X)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2005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P(X,Y) :-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(X,Z),R2(Z,Y)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41999" name="TextBox 1"/>
          <p:cNvSpPr txBox="1">
            <a:spLocks noChangeArrowheads="1"/>
          </p:cNvSpPr>
          <p:nvPr/>
        </p:nvSpPr>
        <p:spPr bwMode="auto">
          <a:xfrm>
            <a:off x="6019800" y="1143000"/>
            <a:ext cx="2690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et al, CIKM 2014]</a:t>
            </a:r>
          </a:p>
        </p:txBody>
      </p:sp>
    </p:spTree>
    <p:extLst>
      <p:ext uri="{BB962C8B-B14F-4D97-AF65-F5344CB8AC3E}">
        <p14:creationId xmlns:p14="http://schemas.microsoft.com/office/powerpoint/2010/main" val="285367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KB Completion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81000" y="1295400"/>
          <a:ext cx="834813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99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3388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Results on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UMLS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C1FA-88B0-5A45-9A7D-EEC981C8C7F5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Shot 2015-12-07 at 3.5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433864"/>
            <a:ext cx="6584950" cy="4852635"/>
          </a:xfrm>
          <a:prstGeom prst="rect">
            <a:avLst/>
          </a:prstGeom>
        </p:spPr>
      </p:pic>
      <p:pic>
        <p:nvPicPr>
          <p:cNvPr id="4" name="Picture 3" descr="Screen Shot 2015-12-07 at 3.58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0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Structure Learning For Expressive Languages From Incomplete DBs is </a:t>
            </a:r>
            <a:r>
              <a:rPr lang="en-US" sz="3600" u="sng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Hard</a:t>
            </a:r>
          </a:p>
        </p:txBody>
      </p:sp>
      <p:pic>
        <p:nvPicPr>
          <p:cNvPr id="63491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381000" y="2133600"/>
            <a:ext cx="8077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corresponds to 112 </a:t>
            </a:r>
            <a:r>
              <a:rPr lang="ja-JP" altLang="en-US"/>
              <a:t>“</a:t>
            </a:r>
            <a:r>
              <a:rPr lang="en-US" altLang="ja-JP"/>
              <a:t>beliefs</a:t>
            </a:r>
            <a:r>
              <a:rPr lang="ja-JP" altLang="en-US"/>
              <a:t>”</a:t>
            </a:r>
            <a:r>
              <a:rPr lang="en-US" altLang="ja-JP"/>
              <a:t>: </a:t>
            </a:r>
            <a:r>
              <a:rPr lang="en-US" altLang="ja-JP" i="1"/>
              <a:t>wife(christopher,penelope), daughter(penelope,victoria), brother(arthur,victoria), …</a:t>
            </a:r>
          </a:p>
          <a:p>
            <a:pPr algn="l" eaLnBrk="1" hangingPunct="1"/>
            <a:endParaRPr lang="en-US" i="1"/>
          </a:p>
          <a:p>
            <a:pPr algn="l" eaLnBrk="1" hangingPunct="1"/>
            <a:r>
              <a:rPr lang="en-US"/>
              <a:t>and 104 </a:t>
            </a:r>
            <a:r>
              <a:rPr lang="ja-JP" altLang="en-US"/>
              <a:t>“</a:t>
            </a:r>
            <a:r>
              <a:rPr lang="en-US" altLang="ja-JP"/>
              <a:t>queries</a:t>
            </a:r>
            <a:r>
              <a:rPr lang="ja-JP" altLang="en-US" i="1"/>
              <a:t>”</a:t>
            </a:r>
            <a:r>
              <a:rPr lang="en-US" altLang="ja-JP" i="1"/>
              <a:t>: uncle(charlotte,Y) </a:t>
            </a:r>
            <a:r>
              <a:rPr lang="en-US" altLang="ja-JP"/>
              <a:t>with positive and negative </a:t>
            </a:r>
            <a:r>
              <a:rPr lang="ja-JP" altLang="en-US"/>
              <a:t>“</a:t>
            </a:r>
            <a:r>
              <a:rPr lang="en-US" altLang="ja-JP"/>
              <a:t>answers</a:t>
            </a:r>
            <a:r>
              <a:rPr lang="ja-JP" altLang="en-US"/>
              <a:t>”</a:t>
            </a:r>
            <a:r>
              <a:rPr lang="en-US" altLang="ja-JP"/>
              <a:t>: </a:t>
            </a:r>
            <a:r>
              <a:rPr lang="en-US" altLang="ja-JP" i="1"/>
              <a:t>[Y=arthur]+, [Y=james]-, … 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381000" y="4156075"/>
            <a:ext cx="4495800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experiment: </a:t>
            </a:r>
          </a:p>
          <a:p>
            <a:pPr algn="l">
              <a:defRPr/>
            </a:pPr>
            <a:r>
              <a:rPr lang="en-US" sz="2400" dirty="0"/>
              <a:t>repeat </a:t>
            </a:r>
            <a:r>
              <a:rPr lang="en-US" sz="2400" i="1" dirty="0"/>
              <a:t>n </a:t>
            </a:r>
            <a:r>
              <a:rPr lang="en-US" sz="2400" dirty="0"/>
              <a:t>times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hold out four test queries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for each relation R:</a:t>
            </a:r>
          </a:p>
          <a:p>
            <a:pPr marL="800100" lvl="1" indent="-342900" algn="l">
              <a:buFont typeface="Arial"/>
              <a:buChar char="•"/>
              <a:defRPr/>
            </a:pPr>
            <a:r>
              <a:rPr lang="en-US" sz="2400" dirty="0"/>
              <a:t>learn rules predicting R from the other relations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59270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/>
      <p:bldP spid="63493" grpId="0"/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pic>
        <p:nvPicPr>
          <p:cNvPr id="45058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077200" cy="19383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Result: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7/8 tests correct (Hinton 1986)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78/80 tests correct (Quinlan 1990, FOIL)</a:t>
            </a:r>
          </a:p>
          <a:p>
            <a:pPr algn="l">
              <a:defRPr/>
            </a:pPr>
            <a:r>
              <a:rPr lang="en-US" sz="2400" dirty="0"/>
              <a:t>Result, leave-one-relation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FOIL: perfect on 12/12 relations; Alchemy perfect on 11/12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56075"/>
            <a:ext cx="4495800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: </a:t>
            </a:r>
          </a:p>
          <a:p>
            <a:pPr algn="l">
              <a:defRPr/>
            </a:pPr>
            <a:r>
              <a:rPr lang="en-US" sz="2400" dirty="0"/>
              <a:t>repeat </a:t>
            </a:r>
            <a:r>
              <a:rPr lang="en-US" sz="2400" i="1" dirty="0"/>
              <a:t>n </a:t>
            </a:r>
            <a:r>
              <a:rPr lang="en-US" sz="2400" dirty="0"/>
              <a:t>times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hold out four test queries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for each relation R:</a:t>
            </a:r>
          </a:p>
          <a:p>
            <a:pPr marL="800100" lvl="1" indent="-342900" algn="l">
              <a:buFont typeface="Arial"/>
              <a:buChar char="•"/>
              <a:defRPr/>
            </a:pPr>
            <a:r>
              <a:rPr lang="en-US" sz="2400" dirty="0"/>
              <a:t>learn rules predicting R from the other relations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16311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077200" cy="30464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Result: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7/8 tests correct (Hinton 1986)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78/80 tests correct (Quinlan 1990, FOIL)</a:t>
            </a:r>
          </a:p>
          <a:p>
            <a:pPr algn="l">
              <a:defRPr/>
            </a:pPr>
            <a:r>
              <a:rPr lang="en-US" sz="2400" dirty="0"/>
              <a:t>Result, leave-one-relation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FOIL: perfect on 12/12 relations; Alchemy perfect on 11/12</a:t>
            </a:r>
          </a:p>
          <a:p>
            <a:pPr algn="l">
              <a:defRPr/>
            </a:pPr>
            <a:r>
              <a:rPr lang="en-US" sz="2400" dirty="0"/>
              <a:t>Result, leave-</a:t>
            </a:r>
            <a:r>
              <a:rPr lang="en-US" sz="2400" b="1" dirty="0"/>
              <a:t>two</a:t>
            </a:r>
            <a:r>
              <a:rPr lang="en-US" sz="2400" dirty="0"/>
              <a:t>-relations out: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 FOIL: 0% on every trial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Alchemy: 27%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105400"/>
            <a:ext cx="8001000" cy="1384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Typical FOIL result:</a:t>
            </a:r>
          </a:p>
          <a:p>
            <a:pPr algn="l" eaLnBrk="1" hangingPunct="1">
              <a:buFont typeface="Arial" charset="0"/>
              <a:buChar char="•"/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uncle(A,B) </a:t>
            </a:r>
            <a:r>
              <a:rPr lang="en-US" sz="280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 husband(A,C),aunt(C,B)</a:t>
            </a:r>
          </a:p>
          <a:p>
            <a:pPr algn="l" eaLnBrk="1" hangingPunct="1">
              <a:buFont typeface="Arial" charset="0"/>
              <a:buChar char="•"/>
              <a:defRPr/>
            </a:pPr>
            <a:r>
              <a:rPr lang="en-US" sz="2800" smtClean="0">
                <a:solidFill>
                  <a:srgbClr val="000000"/>
                </a:solidFill>
                <a:latin typeface="Calibri" charset="0"/>
              </a:rPr>
              <a:t>aunt(A,B) </a:t>
            </a:r>
            <a:r>
              <a:rPr lang="en-US" sz="2800" smtClean="0">
                <a:solidFill>
                  <a:srgbClr val="000000"/>
                </a:solidFill>
                <a:latin typeface="Calibri" charset="0"/>
                <a:sym typeface="Wingdings" charset="0"/>
              </a:rPr>
              <a:t> wife(A,C),uncle(C,B)</a:t>
            </a:r>
            <a:endParaRPr lang="en-US" sz="2800" smtClean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438400"/>
            <a:ext cx="1219200" cy="5238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3352800"/>
            <a:ext cx="4419600" cy="1816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In learning R1, FOIL approximates meaning of R2 using the </a:t>
            </a:r>
            <a:r>
              <a:rPr lang="en-US" sz="2800" i="1" dirty="0"/>
              <a:t>examples</a:t>
            </a:r>
            <a:r>
              <a:rPr lang="en-US" sz="2800" dirty="0"/>
              <a:t> not the </a:t>
            </a:r>
            <a:r>
              <a:rPr lang="en-US" sz="2800" i="1" dirty="0"/>
              <a:t>partially</a:t>
            </a:r>
            <a:r>
              <a:rPr lang="en-US" sz="2800" dirty="0"/>
              <a:t> </a:t>
            </a:r>
            <a:r>
              <a:rPr lang="en-US" sz="2800" i="1" dirty="0"/>
              <a:t>learned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5410200"/>
            <a:ext cx="4038600" cy="5238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“Pseudo-likelihood trap”</a:t>
            </a:r>
          </a:p>
        </p:txBody>
      </p:sp>
    </p:spTree>
    <p:extLst>
      <p:ext uri="{BB962C8B-B14F-4D97-AF65-F5344CB8AC3E}">
        <p14:creationId xmlns:p14="http://schemas.microsoft.com/office/powerpoint/2010/main" val="42776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Learning: Example</a:t>
            </a:r>
          </a:p>
        </p:txBody>
      </p:sp>
      <p:pic>
        <p:nvPicPr>
          <p:cNvPr id="47106" name="Picture 1" descr="Screen Shot 2014-02-27 at 1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4184650"/>
            <a:ext cx="4751387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381000" y="1447800"/>
            <a:ext cx="8242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two families and 12 relations: </a:t>
            </a:r>
            <a:r>
              <a:rPr lang="en-US" i="1"/>
              <a:t>brother, sister, aunt, uncle,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133600"/>
            <a:ext cx="8153400" cy="341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400" dirty="0"/>
              <a:t>New experiment (3):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One family is train, one is test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95% of the beliefs as KB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100% of the training-family beliefs as training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/>
              <a:t>Use 100% of the test-family beliefs as test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sz="2400" dirty="0"/>
          </a:p>
          <a:p>
            <a:pPr algn="l">
              <a:defRPr/>
            </a:pPr>
            <a:r>
              <a:rPr lang="en-US" sz="2400" dirty="0"/>
              <a:t>I.e.: learning to </a:t>
            </a:r>
            <a:r>
              <a:rPr lang="en-US" sz="2400" i="1" dirty="0"/>
              <a:t>complete </a:t>
            </a:r>
            <a:r>
              <a:rPr lang="en-US" sz="2400" dirty="0"/>
              <a:t>a KB that has 5% missing data</a:t>
            </a:r>
          </a:p>
          <a:p>
            <a:pPr algn="l">
              <a:defRPr/>
            </a:pPr>
            <a:endParaRPr lang="en-US" sz="2400" dirty="0"/>
          </a:p>
          <a:p>
            <a:pPr algn="l">
              <a:defRPr/>
            </a:pPr>
            <a:r>
              <a:rPr lang="en-US" sz="2400" dirty="0"/>
              <a:t>Repeat for 5%, 10%, ….</a:t>
            </a:r>
          </a:p>
        </p:txBody>
      </p:sp>
    </p:spTree>
    <p:extLst>
      <p:ext uri="{BB962C8B-B14F-4D97-AF65-F5344CB8AC3E}">
        <p14:creationId xmlns:p14="http://schemas.microsoft.com/office/powerpoint/2010/main" val="31875485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KB Completion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81000" y="1295400"/>
          <a:ext cx="834813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428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KB Completion</a:t>
            </a:r>
          </a:p>
        </p:txBody>
      </p:sp>
      <p:sp>
        <p:nvSpPr>
          <p:cNvPr id="5" name="Left Arrow 4"/>
          <p:cNvSpPr/>
          <p:nvPr/>
        </p:nvSpPr>
        <p:spPr>
          <a:xfrm rot="19079851">
            <a:off x="6288088" y="2019300"/>
            <a:ext cx="1143000" cy="609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15200" y="1524000"/>
            <a:ext cx="598488" cy="461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ISG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81000" y="1295400"/>
          <a:ext cx="8348133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62800" y="2438400"/>
            <a:ext cx="1219200" cy="5238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3581400"/>
            <a:ext cx="4953000" cy="1816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We can afford to actually test the program, using the combination of the interpreter and approximate PPR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257800"/>
            <a:ext cx="5105400" cy="13843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800" dirty="0"/>
              <a:t>This means we can learn AI/KR&amp;R based probabilistic logical forms to fill in a noisy, incomplete KB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4461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Scaling Up Structure Learning</a:t>
            </a:r>
          </a:p>
        </p:txBody>
      </p:sp>
      <p:sp>
        <p:nvSpPr>
          <p:cNvPr id="50178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2000+ Wikipedia pages on “European royal families”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15 Infobox relations: birthPlace, child, spouse, commander, …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Randomly delete some relation instances, run ISG to find a theory that models the rest, and compute MAP of predictions.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43000" y="4800600"/>
          <a:ext cx="59436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676400"/>
                <a:gridCol w="19812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MLNs/Alchemy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38.8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79.5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61.9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197" name="TextBox 4"/>
          <p:cNvSpPr txBox="1">
            <a:spLocks noChangeArrowheads="1"/>
          </p:cNvSpPr>
          <p:nvPr/>
        </p:nvSpPr>
        <p:spPr bwMode="auto">
          <a:xfrm>
            <a:off x="228600" y="6248400"/>
            <a:ext cx="868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MAP - Similar results on two other InfoBox datasets, NELL</a:t>
            </a:r>
          </a:p>
        </p:txBody>
      </p:sp>
    </p:spTree>
    <p:extLst>
      <p:ext uri="{BB962C8B-B14F-4D97-AF65-F5344CB8AC3E}">
        <p14:creationId xmlns:p14="http://schemas.microsoft.com/office/powerpoint/2010/main" val="335961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Scaling up Structure Learning</a:t>
            </a:r>
          </a:p>
        </p:txBody>
      </p:sp>
      <p:pic>
        <p:nvPicPr>
          <p:cNvPr id="70658" name="Picture 3" descr="Screen Shot 2015-03-20 at 10.15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0963"/>
            <a:ext cx="7772400" cy="5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1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382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Background: Logic Programs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Logic program is DB of facts + rules like: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Arial" charset="0"/>
              <a:buNone/>
            </a:pPr>
            <a:r>
              <a:rPr lang="en-US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	grandparent</a:t>
            </a:r>
            <a:r>
              <a:rPr lang="en-US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(X,Y) :- parent(X,Z),parent(Z,Y</a:t>
            </a:r>
            <a:r>
              <a:rPr lang="en-US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parent</a:t>
            </a:r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err="1">
                <a:solidFill>
                  <a:srgbClr val="008000"/>
                </a:solidFill>
              </a:rPr>
              <a:t>alice,bob</a:t>
            </a:r>
            <a:r>
              <a:rPr lang="en-US" dirty="0">
                <a:solidFill>
                  <a:srgbClr val="008000"/>
                </a:solidFill>
              </a:rPr>
              <a:t>).  parent(</a:t>
            </a:r>
            <a:r>
              <a:rPr lang="en-US" dirty="0" err="1">
                <a:solidFill>
                  <a:srgbClr val="008000"/>
                </a:solidFill>
              </a:rPr>
              <a:t>bob,chip</a:t>
            </a:r>
            <a:r>
              <a:rPr lang="en-US" dirty="0">
                <a:solidFill>
                  <a:srgbClr val="008000"/>
                </a:solidFill>
              </a:rPr>
              <a:t>). parent(</a:t>
            </a:r>
            <a:r>
              <a:rPr lang="en-US" dirty="0" err="1">
                <a:solidFill>
                  <a:srgbClr val="008000"/>
                </a:solidFill>
              </a:rPr>
              <a:t>bob,dana</a:t>
            </a:r>
            <a:r>
              <a:rPr lang="en-US" dirty="0">
                <a:solidFill>
                  <a:srgbClr val="008000"/>
                </a:solidFill>
              </a:rPr>
              <a:t>)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/>
            <a:r>
              <a:rPr lang="en-US" u="sng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Alphabet</a:t>
            </a:r>
            <a:r>
              <a:rPr lang="en-US" u="sng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u="sng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possible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predicates and constants</a:t>
            </a:r>
          </a:p>
          <a:p>
            <a:pPr lvl="1"/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Atomic formulae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parent(X,Y), parent(</a:t>
            </a:r>
            <a:r>
              <a:rPr lang="en-US" dirty="0" err="1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alice,bob</a:t>
            </a:r>
            <a:r>
              <a:rPr lang="en-US" dirty="0" smtClean="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 smtClean="0"/>
              <a:t>An </a:t>
            </a:r>
            <a:r>
              <a:rPr lang="en-US" u="sng" dirty="0" smtClean="0"/>
              <a:t>interpretation</a:t>
            </a:r>
            <a:r>
              <a:rPr lang="en-US" dirty="0" smtClean="0"/>
              <a:t> </a:t>
            </a:r>
            <a:r>
              <a:rPr lang="en-US" dirty="0"/>
              <a:t>of a program is a subset of the </a:t>
            </a:r>
            <a:r>
              <a:rPr lang="en-US" u="sng" dirty="0" err="1"/>
              <a:t>Herbrand</a:t>
            </a:r>
            <a:r>
              <a:rPr lang="en-US" u="sng" dirty="0"/>
              <a:t> </a:t>
            </a:r>
            <a:r>
              <a:rPr lang="en-US" u="sng" dirty="0" smtClean="0"/>
              <a:t>base H</a:t>
            </a:r>
            <a:r>
              <a:rPr lang="en-US" dirty="0" smtClean="0"/>
              <a:t> (H = all ground atomic </a:t>
            </a:r>
            <a:r>
              <a:rPr lang="en-US" dirty="0" err="1" smtClean="0"/>
              <a:t>fmla</a:t>
            </a:r>
            <a:r>
              <a:rPr lang="en-US" dirty="0" smtClean="0"/>
              <a:t>).</a:t>
            </a:r>
            <a:r>
              <a:rPr lang="en-US" i="1" dirty="0" smtClean="0"/>
              <a:t> </a:t>
            </a:r>
          </a:p>
          <a:p>
            <a:r>
              <a:rPr lang="en-US" sz="2400" dirty="0" smtClean="0"/>
              <a:t>A </a:t>
            </a:r>
            <a:r>
              <a:rPr lang="en-US" sz="2400" u="sng" dirty="0" smtClean="0"/>
              <a:t>model</a:t>
            </a:r>
            <a:r>
              <a:rPr lang="en-US" sz="2400" i="1" u="sng" dirty="0" smtClean="0"/>
              <a:t> </a:t>
            </a:r>
            <a:r>
              <a:rPr lang="en-US" sz="2400" dirty="0" smtClean="0"/>
              <a:t>is an interpretation consistent with all the clauses A:-B1,…,</a:t>
            </a:r>
            <a:r>
              <a:rPr lang="en-US" sz="2400" dirty="0" err="1" smtClean="0"/>
              <a:t>Bk</a:t>
            </a:r>
            <a:r>
              <a:rPr lang="en-US" sz="2400" dirty="0" smtClean="0"/>
              <a:t> of the program: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if</a:t>
            </a:r>
            <a:r>
              <a:rPr lang="en-US" dirty="0" smtClean="0"/>
              <a:t> Theta(B1) in H and .. And Theta(</a:t>
            </a:r>
            <a:r>
              <a:rPr lang="en-US" dirty="0" err="1" smtClean="0"/>
              <a:t>Bk</a:t>
            </a:r>
            <a:r>
              <a:rPr lang="en-US" dirty="0" smtClean="0"/>
              <a:t>) in H </a:t>
            </a:r>
            <a:r>
              <a:rPr lang="en-US" b="1" dirty="0" smtClean="0"/>
              <a:t>then</a:t>
            </a:r>
            <a:r>
              <a:rPr lang="en-US" dirty="0" smtClean="0"/>
              <a:t> Theta(A) in H, for any </a:t>
            </a:r>
            <a:r>
              <a:rPr lang="en-US" dirty="0" err="1" smtClean="0"/>
              <a:t>Theta:vars</a:t>
            </a:r>
            <a:r>
              <a:rPr lang="en-US" dirty="0" err="1" smtClean="0">
                <a:sym typeface="Wingdings"/>
              </a:rPr>
              <a:t>constants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The smallest model is the deductive closure of the program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633663" y="6400800"/>
            <a:ext cx="651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H/T: “Probabilistic Logic Programming, De Raedt and Kersting</a:t>
            </a:r>
          </a:p>
        </p:txBody>
      </p:sp>
    </p:spTree>
    <p:extLst>
      <p:ext uri="{BB962C8B-B14F-4D97-AF65-F5344CB8AC3E}">
        <p14:creationId xmlns:p14="http://schemas.microsoft.com/office/powerpoint/2010/main" val="391076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06" y="1465094"/>
            <a:ext cx="8686800" cy="54026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Lots of work on KBC using neural models broadly similar to </a:t>
            </a:r>
            <a:r>
              <a:rPr lang="en-US" sz="2800" i="1" dirty="0" smtClean="0"/>
              <a:t>word2vec</a:t>
            </a:r>
            <a:endParaRPr lang="en-US" sz="2800" dirty="0" smtClean="0"/>
          </a:p>
          <a:p>
            <a:r>
              <a:rPr lang="en-US" sz="2800" i="1" dirty="0"/>
              <a:t>w</a:t>
            </a:r>
            <a:r>
              <a:rPr lang="en-US" sz="2800" i="1" dirty="0" smtClean="0"/>
              <a:t>ord2vec</a:t>
            </a:r>
            <a:r>
              <a:rPr lang="en-US" sz="2800" dirty="0" smtClean="0"/>
              <a:t> learns a low-dimensional embedding e(w) of a word w that makes it easy to predict the “context features” of a w</a:t>
            </a:r>
          </a:p>
          <a:p>
            <a:pPr lvl="1"/>
            <a:r>
              <a:rPr lang="en-US" i="1" dirty="0" smtClean="0"/>
              <a:t>i.e., </a:t>
            </a:r>
            <a:r>
              <a:rPr lang="en-US" dirty="0" smtClean="0"/>
              <a:t>the words that tend to </a:t>
            </a:r>
            <a:r>
              <a:rPr lang="en-US" dirty="0" err="1" smtClean="0"/>
              <a:t>cooccur</a:t>
            </a:r>
            <a:r>
              <a:rPr lang="en-US" dirty="0" smtClean="0"/>
              <a:t> with w</a:t>
            </a:r>
          </a:p>
          <a:p>
            <a:r>
              <a:rPr lang="en-US" sz="2800" dirty="0" smtClean="0"/>
              <a:t>Often these </a:t>
            </a:r>
            <a:r>
              <a:rPr lang="en-US" sz="2800" dirty="0" err="1" smtClean="0"/>
              <a:t>embeddings</a:t>
            </a:r>
            <a:r>
              <a:rPr lang="en-US" sz="2800" dirty="0" smtClean="0"/>
              <a:t> can be used to derive relations</a:t>
            </a:r>
          </a:p>
          <a:p>
            <a:pPr lvl="1"/>
            <a:r>
              <a:rPr lang="en-US" dirty="0" smtClean="0"/>
              <a:t>E(</a:t>
            </a:r>
            <a:r>
              <a:rPr lang="en-US" dirty="0" err="1" smtClean="0"/>
              <a:t>london</a:t>
            </a:r>
            <a:r>
              <a:rPr lang="en-US" dirty="0" smtClean="0"/>
              <a:t>) ~= E(</a:t>
            </a:r>
            <a:r>
              <a:rPr lang="en-US" dirty="0" err="1" smtClean="0"/>
              <a:t>paris</a:t>
            </a:r>
            <a:r>
              <a:rPr lang="en-US" dirty="0" smtClean="0"/>
              <a:t>) + [E(</a:t>
            </a:r>
            <a:r>
              <a:rPr lang="en-US" dirty="0" err="1" smtClean="0"/>
              <a:t>france</a:t>
            </a:r>
            <a:r>
              <a:rPr lang="en-US" dirty="0" smtClean="0"/>
              <a:t>) – E(</a:t>
            </a:r>
            <a:r>
              <a:rPr lang="en-US" dirty="0" err="1" smtClean="0"/>
              <a:t>england</a:t>
            </a:r>
            <a:r>
              <a:rPr lang="en-US" dirty="0" smtClean="0"/>
              <a:t>)]</a:t>
            </a:r>
          </a:p>
          <a:p>
            <a:r>
              <a:rPr lang="en-US" sz="2800" dirty="0" err="1" smtClean="0"/>
              <a:t>TransE</a:t>
            </a:r>
            <a:r>
              <a:rPr lang="en-US" sz="2800" dirty="0" smtClean="0"/>
              <a:t>: can we use similar methods to learn </a:t>
            </a:r>
            <a:r>
              <a:rPr lang="en-US" sz="2800" i="1" dirty="0" smtClean="0"/>
              <a:t>relations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E(</a:t>
            </a:r>
            <a:r>
              <a:rPr lang="en-US" dirty="0" err="1" smtClean="0"/>
              <a:t>london</a:t>
            </a:r>
            <a:r>
              <a:rPr lang="en-US" dirty="0" smtClean="0"/>
              <a:t>) ~= E(</a:t>
            </a:r>
            <a:r>
              <a:rPr lang="en-US" dirty="0" err="1" smtClean="0"/>
              <a:t>england</a:t>
            </a:r>
            <a:r>
              <a:rPr lang="en-US" dirty="0" smtClean="0"/>
              <a:t>) + E(</a:t>
            </a:r>
            <a:r>
              <a:rPr lang="en-US" dirty="0" err="1" smtClean="0"/>
              <a:t>capitalCityOfCountry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5392763"/>
            <a:ext cx="7848600" cy="1346200"/>
          </a:xfrm>
          <a:prstGeom prst="rect">
            <a:avLst/>
          </a:prstGeom>
        </p:spPr>
      </p:pic>
      <p:pic>
        <p:nvPicPr>
          <p:cNvPr id="5" name="Picture 4" descr="Screen Shot 2016-02-23 at 2.1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413"/>
            <a:ext cx="5605788" cy="3352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8199" y="1504137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Freebase 15k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6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5392763"/>
            <a:ext cx="7848600" cy="1346200"/>
          </a:xfrm>
          <a:prstGeom prst="rect">
            <a:avLst/>
          </a:prstGeom>
        </p:spPr>
      </p:pic>
      <p:pic>
        <p:nvPicPr>
          <p:cNvPr id="7" name="Picture 6" descr="Screen Shot 2016-02-23 at 2.1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035"/>
            <a:ext cx="6045200" cy="3136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805" y="178503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03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11800"/>
            <a:ext cx="7848600" cy="1346200"/>
          </a:xfrm>
          <a:prstGeom prst="rect">
            <a:avLst/>
          </a:prstGeom>
        </p:spPr>
      </p:pic>
      <p:pic>
        <p:nvPicPr>
          <p:cNvPr id="3" name="Picture 2" descr="Screen Shot 2016-02-23 at 2.2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" y="1341463"/>
            <a:ext cx="6108700" cy="405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8047" y="1341463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Freebase 15k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63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pic>
        <p:nvPicPr>
          <p:cNvPr id="4" name="Picture 3" descr="Screen Shot 2016-02-23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11800"/>
            <a:ext cx="7848600" cy="1346200"/>
          </a:xfrm>
          <a:prstGeom prst="rect">
            <a:avLst/>
          </a:prstGeom>
        </p:spPr>
      </p:pic>
      <p:pic>
        <p:nvPicPr>
          <p:cNvPr id="3" name="Picture 2" descr="Screen Shot 2016-02-23 at 2.21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1" y="1587772"/>
            <a:ext cx="61595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4531" y="141570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9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3 at 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8" y="690480"/>
            <a:ext cx="7137400" cy="4216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46927" y="4783590"/>
            <a:ext cx="4397073" cy="1756982"/>
            <a:chOff x="4746927" y="4783590"/>
            <a:chExt cx="4397073" cy="1756982"/>
          </a:xfrm>
        </p:grpSpPr>
        <p:sp>
          <p:nvSpPr>
            <p:cNvPr id="3" name="Up Arrow 2"/>
            <p:cNvSpPr/>
            <p:nvPr/>
          </p:nvSpPr>
          <p:spPr>
            <a:xfrm>
              <a:off x="6990930" y="4783590"/>
              <a:ext cx="542506" cy="9740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46927" y="5894241"/>
              <a:ext cx="4397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New parameter-learning method similar to universal schema algorithm (</a:t>
              </a:r>
              <a:r>
                <a:rPr lang="en-US" dirty="0" err="1" smtClean="0"/>
                <a:t>Wordnet</a:t>
              </a:r>
              <a:r>
                <a:rPr lang="en-US" dirty="0" smtClean="0"/>
                <a:t> </a:t>
              </a:r>
              <a:r>
                <a:rPr lang="en-US" dirty="0" err="1" smtClean="0"/>
                <a:t>dev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02792" y="5340243"/>
            <a:ext cx="331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Bayesian Personalized Ranking: all formulas in a positive proof should be ranked above all unused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1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3 at 2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102"/>
            <a:ext cx="9144000" cy="52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3 at 2.2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0" y="1417638"/>
            <a:ext cx="6248400" cy="467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18047" y="1341463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Freebase 15k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42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Neural KB Completion Methods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4531" y="141570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" name="Picture 4" descr="Screen Shot 2016-02-23 at 2.3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5" y="1948408"/>
            <a:ext cx="6616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4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ctrTitle"/>
          </p:nvPr>
        </p:nvSpPr>
        <p:spPr>
          <a:xfrm>
            <a:off x="722313" y="374077"/>
            <a:ext cx="7772400" cy="1035624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Latent</a:t>
            </a:r>
            <a:r>
              <a:rPr lang="zh-CN" alt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ontext</a:t>
            </a:r>
            <a:r>
              <a:rPr lang="zh-CN" alt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090" y="1997306"/>
            <a:ext cx="8283575" cy="14141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Making the classifier deeper</a:t>
            </a:r>
            <a:r>
              <a:rPr lang="en-US" sz="2400" dirty="0" smtClean="0">
                <a:solidFill>
                  <a:schemeClr val="tx1"/>
                </a:solidFill>
              </a:rPr>
              <a:t>: introduce latent classes (analogous to invented predicates) which can be combined with the context words in the features used by the classifier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27001" y="3343586"/>
            <a:ext cx="8857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latent(L),link(X,Y,W),indicates(W,L,R).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latent(L1),latent(L2),link(X,Y,W),</a:t>
            </a:r>
          </a:p>
          <a:p>
            <a:pPr lvl="4"/>
            <a:r>
              <a:rPr lang="zh-CN" altLang="zh-CN" sz="3200" dirty="0"/>
              <a:t> </a:t>
            </a:r>
            <a:r>
              <a:rPr lang="zh-CN" altLang="en-US" sz="3200" dirty="0" smtClean="0"/>
              <a:t>  </a:t>
            </a:r>
            <a:r>
              <a:rPr lang="en-US" altLang="zh-CN" sz="3200" dirty="0" smtClean="0"/>
              <a:t>indicates(W,L1,L2,R).</a:t>
            </a:r>
          </a:p>
          <a:p>
            <a:pPr lvl="1"/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40541398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Background: Probabilistic inference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5410200" cy="4648200"/>
          </a:xfrm>
        </p:spPr>
        <p:txBody>
          <a:bodyPr/>
          <a:lstStyle/>
          <a:p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Random variable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burglary, earthquake, …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Usually denote with upper-case letters: </a:t>
            </a:r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B,E,A,J,M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distribution: Pr(B,E,A,J,M)</a:t>
            </a: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2625725" y="6507163"/>
            <a:ext cx="6510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H/T: “Probabilistic Logic Programming, De Raedt and Kersting</a:t>
            </a:r>
          </a:p>
        </p:txBody>
      </p:sp>
      <p:pic>
        <p:nvPicPr>
          <p:cNvPr id="27652" name="Picture 3" descr="Screen Shot 2016-02-16 at 11.52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215" b="-2"/>
          <a:stretch>
            <a:fillRect/>
          </a:stretch>
        </p:blipFill>
        <p:spPr bwMode="auto">
          <a:xfrm>
            <a:off x="5529263" y="1376363"/>
            <a:ext cx="3309937" cy="2357437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4343400"/>
          <a:ext cx="5715000" cy="146367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prob</a:t>
                      </a:r>
                      <a:endParaRPr lang="en-US" sz="1800" dirty="0"/>
                    </a:p>
                  </a:txBody>
                  <a:tcPr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0.00001</a:t>
                      </a:r>
                      <a:endParaRPr lang="en-US" sz="1800" dirty="0"/>
                    </a:p>
                  </a:txBody>
                  <a:tcPr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0.03723</a:t>
                      </a:r>
                      <a:endParaRPr lang="en-US" sz="1800" dirty="0"/>
                    </a:p>
                  </a:txBody>
                  <a:tcPr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40" marB="457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55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 of latent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ontext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307980"/>
              </p:ext>
            </p:extLst>
          </p:nvPr>
        </p:nvGraphicFramePr>
        <p:xfrm>
          <a:off x="862271" y="1724789"/>
          <a:ext cx="7415537" cy="421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152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Overview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ProPPR: 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semantics, inference and parameter learning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Structure learning for ProPPR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task: KB completion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New work</a:t>
            </a:r>
          </a:p>
          <a:p>
            <a:pPr lvl="2"/>
            <a:r>
              <a:rPr lang="en-US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Soft</a:t>
            </a:r>
            <a:r>
              <a:rPr lang="en-US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 predicate invention= in ProPPR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learning in ProPPR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Distant-supervised IE and structure learning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…</a:t>
            </a:r>
          </a:p>
          <a:p>
            <a:pPr lvl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8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ctrTitle"/>
          </p:nvPr>
        </p:nvSpPr>
        <p:spPr>
          <a:xfrm>
            <a:off x="704850" y="-53975"/>
            <a:ext cx="7772400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Predicate invention</a:t>
            </a:r>
          </a:p>
        </p:txBody>
      </p:sp>
      <p:sp>
        <p:nvSpPr>
          <p:cNvPr id="52226" name="Subtitle 2"/>
          <p:cNvSpPr>
            <a:spLocks noGrp="1"/>
          </p:cNvSpPr>
          <p:nvPr>
            <p:ph type="subTitle" idx="1"/>
          </p:nvPr>
        </p:nvSpPr>
        <p:spPr>
          <a:xfrm>
            <a:off x="374650" y="1233488"/>
            <a:ext cx="8621713" cy="1887537"/>
          </a:xfrm>
        </p:spPr>
        <p:txBody>
          <a:bodyPr/>
          <a:lstStyle/>
          <a:p>
            <a:pPr algn="l"/>
            <a:r>
              <a:rPr 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Predicate</a:t>
            </a:r>
            <a:r>
              <a:rPr lang="zh-CN" alt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Invention</a:t>
            </a:r>
            <a:r>
              <a:rPr lang="zh-CN" alt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(e.g.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CHAMP,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Kijsirikul </a:t>
            </a:r>
            <a:r>
              <a:rPr lang="en-US" sz="2400" i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et al., </a:t>
            </a:r>
            <a:r>
              <a:rPr 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1992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exploits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compresses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similar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patterns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first-order</a:t>
            </a:r>
            <a:r>
              <a:rPr lang="zh-CN" altLang="en-US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logics:</a:t>
            </a: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7" name="Picture 5" descr="Screen Shot 2015-03-14 at 5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73300"/>
            <a:ext cx="7162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4092575" y="3475038"/>
            <a:ext cx="441325" cy="56515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229" name="Picture 7" descr="Screen Shot 2015-03-14 at 5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4170363"/>
            <a:ext cx="69215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" y="5257800"/>
            <a:ext cx="83820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Parent</a:t>
            </a:r>
            <a:r>
              <a:rPr lang="en-US" sz="2400" dirty="0" smtClean="0">
                <a:solidFill>
                  <a:schemeClr val="tx1"/>
                </a:solidFill>
              </a:rPr>
              <a:t> is a latent predicate – there are no facts for it in the data.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657600" y="4724400"/>
            <a:ext cx="1828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1524000" y="5943600"/>
            <a:ext cx="60198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We haven’t been able to make this work…. 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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2233" name="TextBox 1"/>
          <p:cNvSpPr txBox="1">
            <a:spLocks noChangeArrowheads="1"/>
          </p:cNvSpPr>
          <p:nvPr/>
        </p:nvSpPr>
        <p:spPr bwMode="auto">
          <a:xfrm>
            <a:off x="4541838" y="3505200"/>
            <a:ext cx="460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father(Z,Y) </a:t>
            </a:r>
            <a:r>
              <a:rPr lang="en-US" sz="1800" i="1">
                <a:latin typeface="ＭＳ ゴシック" charset="0"/>
                <a:ea typeface="ＭＳ ゴシック" charset="0"/>
                <a:cs typeface="ＭＳ ゴシック" charset="0"/>
              </a:rPr>
              <a:t>∨</a:t>
            </a:r>
            <a:r>
              <a:rPr lang="en-US" sz="1800" i="1"/>
              <a:t> mother(Z,Y) </a:t>
            </a:r>
            <a:r>
              <a:rPr lang="en-US" sz="1800" i="1">
                <a:sym typeface="Wingdings" charset="0"/>
              </a:rPr>
              <a:t>  </a:t>
            </a:r>
            <a:r>
              <a:rPr lang="en-US" sz="1800" i="1" u="sng">
                <a:sym typeface="Wingdings" charset="0"/>
              </a:rPr>
              <a:t>parent(Z,Y)</a:t>
            </a:r>
            <a:endParaRPr lang="en-US" sz="1800" i="1" u="sng"/>
          </a:p>
        </p:txBody>
      </p:sp>
    </p:spTree>
    <p:extLst>
      <p:ext uri="{BB962C8B-B14F-4D97-AF65-F5344CB8AC3E}">
        <p14:creationId xmlns:p14="http://schemas.microsoft.com/office/powerpoint/2010/main" val="15143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“Soft” Predicate Invention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via structured sparsity</a:t>
            </a:r>
          </a:p>
        </p:txBody>
      </p:sp>
      <p:pic>
        <p:nvPicPr>
          <p:cNvPr id="53250" name="Picture 5" descr="Screen Shot 2015-03-14 at 5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73300"/>
            <a:ext cx="7162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4092575" y="3475038"/>
            <a:ext cx="441325" cy="56515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33400" y="4114800"/>
            <a:ext cx="82296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Basic idea: take the clauses which </a:t>
            </a:r>
            <a:r>
              <a:rPr lang="en-US" sz="2400" b="1" dirty="0" smtClean="0">
                <a:solidFill>
                  <a:schemeClr val="tx1"/>
                </a:solidFill>
              </a:rPr>
              <a:t>would have called the invented predicate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 use structured </a:t>
            </a:r>
            <a:r>
              <a:rPr lang="en-US" sz="2400" dirty="0" err="1" smtClean="0">
                <a:solidFill>
                  <a:schemeClr val="tx1"/>
                </a:solidFill>
              </a:rPr>
              <a:t>sparsity</a:t>
            </a:r>
            <a:r>
              <a:rPr lang="en-US" sz="2400" dirty="0" smtClean="0">
                <a:solidFill>
                  <a:schemeClr val="tx1"/>
                </a:solidFill>
              </a:rPr>
              <a:t> to </a:t>
            </a:r>
            <a:r>
              <a:rPr lang="en-US" sz="2400" b="1" dirty="0" smtClean="0">
                <a:solidFill>
                  <a:schemeClr val="tx1"/>
                </a:solidFill>
              </a:rPr>
              <a:t>regularize their weights together.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Like predicate invention, reduces parameter space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Maybe? leads to an easier optimization problem</a:t>
            </a:r>
          </a:p>
        </p:txBody>
      </p:sp>
      <p:sp>
        <p:nvSpPr>
          <p:cNvPr id="53253" name="TextBox 1"/>
          <p:cNvSpPr txBox="1">
            <a:spLocks noChangeArrowheads="1"/>
          </p:cNvSpPr>
          <p:nvPr/>
        </p:nvSpPr>
        <p:spPr bwMode="auto">
          <a:xfrm>
            <a:off x="5638800" y="1676400"/>
            <a:ext cx="3319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[Wang &amp; Cohen, current work]</a:t>
            </a:r>
          </a:p>
        </p:txBody>
      </p:sp>
    </p:spTree>
    <p:extLst>
      <p:ext uri="{BB962C8B-B14F-4D97-AF65-F5344CB8AC3E}">
        <p14:creationId xmlns:p14="http://schemas.microsoft.com/office/powerpoint/2010/main" val="109710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“Soft” Predicate Invention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via structured sparsity</a:t>
            </a:r>
          </a:p>
        </p:txBody>
      </p:sp>
      <p:pic>
        <p:nvPicPr>
          <p:cNvPr id="54274" name="Picture 5" descr="Screen Shot 2015-03-14 at 5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73300"/>
            <a:ext cx="7162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4092575" y="3475038"/>
            <a:ext cx="441325" cy="56515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33400" y="4114800"/>
            <a:ext cx="82296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Basic idea: take the clauses which </a:t>
            </a:r>
            <a:r>
              <a:rPr lang="en-US" sz="2400" b="1" dirty="0" smtClean="0">
                <a:solidFill>
                  <a:schemeClr val="tx1"/>
                </a:solidFill>
              </a:rPr>
              <a:t>would have called the invented predicate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 use structured </a:t>
            </a:r>
            <a:r>
              <a:rPr lang="en-US" sz="2400" dirty="0" err="1" smtClean="0">
                <a:solidFill>
                  <a:schemeClr val="tx1"/>
                </a:solidFill>
              </a:rPr>
              <a:t>sparsity</a:t>
            </a:r>
            <a:r>
              <a:rPr lang="en-US" sz="2400" dirty="0" smtClean="0">
                <a:solidFill>
                  <a:schemeClr val="tx1"/>
                </a:solidFill>
              </a:rPr>
              <a:t> to </a:t>
            </a:r>
            <a:r>
              <a:rPr lang="en-US" sz="2400" b="1" dirty="0" smtClean="0">
                <a:solidFill>
                  <a:schemeClr val="tx1"/>
                </a:solidFill>
              </a:rPr>
              <a:t>regularize their weights together.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Graph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</a:rPr>
              <a:t>Laplacian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Regularization (</a:t>
            </a:r>
            <a:r>
              <a:rPr lang="fi-FI" sz="2400" dirty="0" err="1">
                <a:solidFill>
                  <a:srgbClr val="000000"/>
                </a:solidFill>
              </a:rPr>
              <a:t>Belkin</a:t>
            </a:r>
            <a:r>
              <a:rPr lang="fi-FI" sz="2400" dirty="0">
                <a:solidFill>
                  <a:srgbClr val="000000"/>
                </a:solidFill>
              </a:rPr>
              <a:t> </a:t>
            </a:r>
            <a:r>
              <a:rPr lang="fi-FI" sz="2400" i="1" dirty="0">
                <a:solidFill>
                  <a:srgbClr val="000000"/>
                </a:solidFill>
              </a:rPr>
              <a:t>et al., </a:t>
            </a:r>
            <a:r>
              <a:rPr lang="fi-FI" sz="2400" dirty="0">
                <a:solidFill>
                  <a:srgbClr val="000000"/>
                </a:solidFill>
              </a:rPr>
              <a:t>2006</a:t>
            </a:r>
            <a:r>
              <a:rPr lang="en-US" altLang="zh-CN" sz="24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Sparse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Group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Lasso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(Yuan and Lin, 2006)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6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ctrTitle"/>
          </p:nvPr>
        </p:nvSpPr>
        <p:spPr>
          <a:xfrm>
            <a:off x="722313" y="33338"/>
            <a:ext cx="7772400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  <a:r>
              <a:rPr lang="en-US" altLang="zh-CN">
                <a:latin typeface="Calibri" charset="0"/>
                <a:ea typeface="ＭＳ Ｐゴシック" charset="0"/>
                <a:cs typeface="ＭＳ Ｐゴシック" charset="0"/>
              </a:rPr>
              <a:t>s: Royal Families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5425" y="1257300"/>
            <a:ext cx="8470900" cy="1752600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algn="l">
              <a:defRPr/>
            </a:pPr>
            <a:endParaRPr lang="en-US" sz="2000" dirty="0" smtClean="0">
              <a:solidFill>
                <a:srgbClr val="000000"/>
              </a:solidFill>
            </a:endParaRPr>
          </a:p>
          <a:p>
            <a:pPr algn="l"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5299" name="Picture 2" descr="Screen Shot 2015-03-14 at 6.2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/>
          <a:stretch>
            <a:fillRect/>
          </a:stretch>
        </p:blipFill>
        <p:spPr bwMode="auto">
          <a:xfrm>
            <a:off x="762000" y="1295400"/>
            <a:ext cx="7239000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-228600" y="6248400"/>
            <a:ext cx="9948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MAP</a:t>
            </a:r>
            <a:r>
              <a:rPr lang="zh-CN" altLang="en-US" sz="1800"/>
              <a:t> </a:t>
            </a:r>
            <a:r>
              <a:rPr lang="en-US" altLang="zh-CN" sz="1800"/>
              <a:t>Results</a:t>
            </a:r>
            <a:r>
              <a:rPr lang="zh-CN" altLang="en-US" sz="1800"/>
              <a:t> </a:t>
            </a:r>
            <a:r>
              <a:rPr lang="en-US" altLang="zh-CN" sz="1800"/>
              <a:t>with</a:t>
            </a:r>
            <a:r>
              <a:rPr lang="zh-CN" altLang="en-US" sz="1800"/>
              <a:t> </a:t>
            </a:r>
            <a:r>
              <a:rPr lang="en-US" altLang="zh-CN" sz="1800"/>
              <a:t>non-iterated</a:t>
            </a:r>
            <a:r>
              <a:rPr lang="zh-CN" altLang="en-US" sz="1800"/>
              <a:t> </a:t>
            </a:r>
            <a:r>
              <a:rPr lang="en-US" altLang="zh-CN" sz="1800"/>
              <a:t>structural</a:t>
            </a:r>
            <a:r>
              <a:rPr lang="zh-CN" altLang="en-US" sz="1800"/>
              <a:t> </a:t>
            </a:r>
            <a:r>
              <a:rPr lang="en-US" altLang="zh-CN" sz="1800"/>
              <a:t>gradient</a:t>
            </a:r>
            <a:r>
              <a:rPr lang="zh-CN" altLang="en-US" sz="1800"/>
              <a:t> </a:t>
            </a:r>
            <a:r>
              <a:rPr lang="en-US" altLang="zh-CN" sz="1800"/>
              <a:t>learner.</a:t>
            </a:r>
            <a:r>
              <a:rPr lang="zh-CN" altLang="en-US" sz="1800"/>
              <a:t> </a:t>
            </a:r>
            <a:endParaRPr lang="en-US" sz="1800"/>
          </a:p>
        </p:txBody>
      </p:sp>
      <p:sp>
        <p:nvSpPr>
          <p:cNvPr id="2" name="Rectangle 1"/>
          <p:cNvSpPr/>
          <p:nvPr/>
        </p:nvSpPr>
        <p:spPr>
          <a:xfrm>
            <a:off x="5638800" y="1219200"/>
            <a:ext cx="1143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ctrTitle"/>
          </p:nvPr>
        </p:nvSpPr>
        <p:spPr>
          <a:xfrm>
            <a:off x="739775" y="157163"/>
            <a:ext cx="7772400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Completing the NELL KB</a:t>
            </a:r>
          </a:p>
        </p:txBody>
      </p:sp>
      <p:pic>
        <p:nvPicPr>
          <p:cNvPr id="56322" name="Picture 5" descr="Screen Shot 2015-03-14 at 6.2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8"/>
          <a:stretch>
            <a:fillRect/>
          </a:stretch>
        </p:blipFill>
        <p:spPr bwMode="auto">
          <a:xfrm>
            <a:off x="811213" y="1371600"/>
            <a:ext cx="7265987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44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Results for parameter learning</a:t>
            </a:r>
            <a:endParaRPr lang="en-US" sz="2400">
              <a:latin typeface="Calibri" charset="0"/>
              <a:ea typeface="ＭＳ Ｐゴシック" charset="0"/>
            </a:endParaRP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Structure learning for ProPPR for KB completion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Joint IE and KB completion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Comparison to neural KBC models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Beyond ProPPR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60977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IE in ProPPR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/>
              <a:t>Experiment</a:t>
            </a:r>
          </a:p>
          <a:p>
            <a:pPr lvl="1">
              <a:defRPr/>
            </a:pPr>
            <a:r>
              <a:rPr lang="en-US" sz="2400" dirty="0" smtClean="0"/>
              <a:t>Same data and protocol</a:t>
            </a:r>
          </a:p>
          <a:p>
            <a:pPr lvl="1">
              <a:defRPr/>
            </a:pPr>
            <a:r>
              <a:rPr lang="en-US" sz="2400" dirty="0" smtClean="0"/>
              <a:t>Add facts: 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 </a:t>
            </a:r>
            <a:r>
              <a:rPr lang="en-US" sz="2400" dirty="0" smtClean="0"/>
              <a:t>for </a:t>
            </a:r>
            <a:r>
              <a:rPr lang="en-US" sz="2400" dirty="0" err="1" smtClean="0"/>
              <a:t>Src,Dst</a:t>
            </a:r>
            <a:r>
              <a:rPr lang="en-US" sz="2400" dirty="0" smtClean="0"/>
              <a:t> in data</a:t>
            </a:r>
          </a:p>
          <a:p>
            <a:pPr lvl="1">
              <a:defRPr/>
            </a:pPr>
            <a:r>
              <a:rPr lang="en-US" sz="2400" dirty="0" smtClean="0"/>
              <a:t>Add rules like: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err="1"/>
              <a:t>i</a:t>
            </a:r>
            <a:r>
              <a:rPr lang="en-US" sz="2400" i="1" dirty="0" err="1" smtClean="0"/>
              <a:t>nterp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Rel,Src,Dst</a:t>
            </a:r>
            <a:r>
              <a:rPr lang="en-US" sz="2400" i="1" dirty="0" smtClean="0"/>
              <a:t>) :- 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/>
              <a:t>	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), 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).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smtClean="0"/>
              <a:t>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 :- true # f(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</a:t>
            </a:r>
          </a:p>
          <a:p>
            <a:pPr lvl="1">
              <a:defRPr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19600" y="1295400"/>
            <a:ext cx="4410075" cy="101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In March 1849 her father-in-law &lt;a </a:t>
            </a:r>
            <a:r>
              <a:rPr lang="en-US" sz="2000" dirty="0" err="1"/>
              <a:t>href</a:t>
            </a:r>
            <a:r>
              <a:rPr lang="en-US" sz="2000" dirty="0"/>
              <a:t>=“</a:t>
            </a:r>
            <a:r>
              <a:rPr lang="en-US" sz="2000" dirty="0" err="1"/>
              <a:t>Charles_Albert_of_Sardinia</a:t>
            </a:r>
            <a:r>
              <a:rPr lang="en-US" sz="2000" dirty="0"/>
              <a:t>”&gt; Charles Albert&lt;/a&gt; abdicated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819400"/>
            <a:ext cx="2428875" cy="400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~= 67.5k links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800600"/>
            <a:ext cx="7696200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2000" dirty="0"/>
              <a:t>This is </a:t>
            </a:r>
            <a:r>
              <a:rPr lang="en-US" sz="2000" i="1" dirty="0"/>
              <a:t>distant</a:t>
            </a:r>
            <a:r>
              <a:rPr lang="en-US" sz="2000" dirty="0"/>
              <a:t> supervision: 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000" dirty="0"/>
              <a:t>we know the tuple (</a:t>
            </a:r>
            <a:r>
              <a:rPr lang="en-US" sz="2000" dirty="0" err="1"/>
              <a:t>rel,src,dst</a:t>
            </a:r>
            <a:r>
              <a:rPr lang="en-US" sz="2000" dirty="0"/>
              <a:t>), but not a label for this hyperlink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en-US" sz="2000" dirty="0"/>
              <a:t>hyperlink label is latent, and marginalized out by the PPR inference</a:t>
            </a:r>
          </a:p>
        </p:txBody>
      </p:sp>
    </p:spTree>
    <p:extLst>
      <p:ext uri="{BB962C8B-B14F-4D97-AF65-F5344CB8AC3E}">
        <p14:creationId xmlns:p14="http://schemas.microsoft.com/office/powerpoint/2010/main" val="32725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7-09 at 12.2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33" y="2392448"/>
            <a:ext cx="6843751" cy="4242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2180" y="656369"/>
            <a:ext cx="4980016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Data: groups of related Wikipedia pages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knowledge </a:t>
            </a:r>
            <a:r>
              <a:rPr lang="en-US" sz="2000" dirty="0" smtClean="0">
                <a:sym typeface="Wingdings"/>
              </a:rPr>
              <a:t>base: </a:t>
            </a:r>
            <a:r>
              <a:rPr lang="en-US" sz="2000" dirty="0" err="1" smtClean="0"/>
              <a:t>infobox</a:t>
            </a:r>
            <a:r>
              <a:rPr lang="en-US" sz="2000" dirty="0" smtClean="0"/>
              <a:t> facts</a:t>
            </a:r>
            <a:endParaRPr lang="en-US" sz="20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IE task: classify links from page X to page 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features: nearby words</a:t>
            </a:r>
            <a:endParaRPr lang="en-US" dirty="0" smtClean="0">
              <a:sym typeface="Wingding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label to predict: possible relationships between X and Y (distant supervision)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95" y="656369"/>
            <a:ext cx="3293552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Train/test split: temporal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95" y="1069009"/>
            <a:ext cx="329355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To simulate filling in an incomplete KB: randomly delete X% of the facts in train</a:t>
            </a:r>
          </a:p>
        </p:txBody>
      </p:sp>
      <p:pic>
        <p:nvPicPr>
          <p:cNvPr id="9" name="Picture 8" descr="Screen Shot 2015-07-09 at 12.27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70426" r="64604" b="19024"/>
          <a:stretch/>
        </p:blipFill>
        <p:spPr>
          <a:xfrm>
            <a:off x="470890" y="2725365"/>
            <a:ext cx="3023815" cy="562038"/>
          </a:xfrm>
          <a:prstGeom prst="rect">
            <a:avLst/>
          </a:prstGeom>
          <a:ln w="28575" cmpd="sng">
            <a:solidFill>
              <a:srgbClr val="008000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3216534" y="2505426"/>
            <a:ext cx="210524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4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Background: Markov networks</a:t>
            </a:r>
          </a:p>
        </p:txBody>
      </p:sp>
      <p:sp>
        <p:nvSpPr>
          <p:cNvPr id="30722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5410200" cy="5029200"/>
          </a:xfrm>
        </p:spPr>
        <p:txBody>
          <a:bodyPr/>
          <a:lstStyle/>
          <a:p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Random variable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B,E,A,J,M</a:t>
            </a:r>
          </a:p>
          <a:p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Joint distribution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Pr(B,E,A,J,M)</a:t>
            </a:r>
          </a:p>
          <a:p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u="sng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Undirected graphical models </a:t>
            </a: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give another way of defining a compact model of the joint distribution…via </a:t>
            </a:r>
            <a:r>
              <a:rPr lang="en-US" u="sng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potential functions</a:t>
            </a: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ϕ(A=a,J=j)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is a scalar measuring the “compatibility” of A=a J=j</a:t>
            </a: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0723" name="Picture 3" descr="Screen Shot 2016-02-16 at 11.52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215" b="-2"/>
          <a:stretch>
            <a:fillRect/>
          </a:stretch>
        </p:blipFill>
        <p:spPr bwMode="auto">
          <a:xfrm>
            <a:off x="5486400" y="1371600"/>
            <a:ext cx="3309938" cy="2357438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239000" y="2068513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0725" name="TextBox 13"/>
          <p:cNvSpPr txBox="1">
            <a:spLocks noChangeArrowheads="1"/>
          </p:cNvSpPr>
          <p:nvPr/>
        </p:nvSpPr>
        <p:spPr bwMode="auto">
          <a:xfrm>
            <a:off x="7391400" y="2743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0726" name="TextBox 14"/>
          <p:cNvSpPr txBox="1">
            <a:spLocks noChangeArrowheads="1"/>
          </p:cNvSpPr>
          <p:nvPr/>
        </p:nvSpPr>
        <p:spPr bwMode="auto">
          <a:xfrm>
            <a:off x="6400800" y="2743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0727" name="TextBox 15"/>
          <p:cNvSpPr txBox="1">
            <a:spLocks noChangeArrowheads="1"/>
          </p:cNvSpPr>
          <p:nvPr/>
        </p:nvSpPr>
        <p:spPr bwMode="auto">
          <a:xfrm>
            <a:off x="6553200" y="2057400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5867400" y="4648200"/>
            <a:ext cx="2971800" cy="2209800"/>
          </a:xfrm>
          <a:prstGeom prst="wedgeRectCallout">
            <a:avLst>
              <a:gd name="adj1" fmla="val -24065"/>
              <a:gd name="adj2" fmla="val -1268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019800" y="4724400"/>
          <a:ext cx="2743200" cy="1828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17220"/>
                <a:gridCol w="617220"/>
                <a:gridCol w="1508760"/>
              </a:tblGrid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ϕ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a,j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94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Experiments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6075" y="1217486"/>
            <a:ext cx="8458200" cy="2895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Task: KB Completion</a:t>
            </a:r>
          </a:p>
          <a:p>
            <a:pPr>
              <a:defRPr/>
            </a:pPr>
            <a:r>
              <a:rPr lang="en-US" sz="2800" dirty="0" smtClean="0"/>
              <a:t>Three Wikipedia Datasets:</a:t>
            </a:r>
            <a:r>
              <a:rPr lang="zh-CN" altLang="en-US" sz="2800" dirty="0" smtClean="0"/>
              <a:t> </a:t>
            </a:r>
            <a:r>
              <a:rPr lang="en-US" sz="2400" dirty="0" smtClean="0"/>
              <a:t>royal, geo, </a:t>
            </a:r>
            <a:r>
              <a:rPr lang="en-US" sz="2400" dirty="0" err="1" smtClean="0"/>
              <a:t>american</a:t>
            </a:r>
            <a:endParaRPr lang="en-US" sz="2400" dirty="0" smtClean="0"/>
          </a:p>
          <a:p>
            <a:pPr lvl="1">
              <a:defRPr/>
            </a:pPr>
            <a:r>
              <a:rPr lang="en-US" sz="2400" dirty="0" smtClean="0"/>
              <a:t>67K, 12K, and 43K links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 marL="457200" lvl="1" indent="0">
              <a:buNone/>
              <a:defRPr/>
            </a:pPr>
            <a:endParaRPr lang="en-US" sz="2400" dirty="0"/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 marL="457200" lvl="1" indent="0">
              <a:buNone/>
              <a:defRPr/>
            </a:pPr>
            <a:endParaRPr lang="en-US" sz="2400" dirty="0"/>
          </a:p>
          <a:p>
            <a:pPr marL="457200" lvl="1" indent="0">
              <a:buNone/>
              <a:defRPr/>
            </a:pPr>
            <a:endParaRPr lang="en-US" sz="2400" dirty="0" smtClean="0"/>
          </a:p>
        </p:txBody>
      </p:sp>
      <p:sp>
        <p:nvSpPr>
          <p:cNvPr id="60437" name="TextBox 4"/>
          <p:cNvSpPr txBox="1">
            <a:spLocks noChangeArrowheads="1"/>
          </p:cNvSpPr>
          <p:nvPr/>
        </p:nvSpPr>
        <p:spPr bwMode="auto">
          <a:xfrm>
            <a:off x="820804" y="5624982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 dirty="0" smtClean="0"/>
              <a:t>MAP Results for predicted facts on Royal, similar </a:t>
            </a:r>
            <a:r>
              <a:rPr lang="en-US" dirty="0"/>
              <a:t>results on two other </a:t>
            </a:r>
            <a:r>
              <a:rPr lang="en-US" dirty="0" err="1"/>
              <a:t>InfoBox</a:t>
            </a:r>
            <a:r>
              <a:rPr lang="en-US" dirty="0"/>
              <a:t>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142320"/>
              </p:ext>
            </p:extLst>
          </p:nvPr>
        </p:nvGraphicFramePr>
        <p:xfrm>
          <a:off x="1330325" y="2683225"/>
          <a:ext cx="7102245" cy="294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228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8470900" cy="127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Baselines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MLNs (Richardson and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Domingos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, 2006),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charset="0"/>
              </a:rPr>
              <a:t>models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762762"/>
              </p:ext>
            </p:extLst>
          </p:nvPr>
        </p:nvGraphicFramePr>
        <p:xfrm>
          <a:off x="1155700" y="2851222"/>
          <a:ext cx="70866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717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IE in ProPPR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/>
              <a:t>Experiment</a:t>
            </a:r>
          </a:p>
          <a:p>
            <a:pPr lvl="1">
              <a:defRPr/>
            </a:pPr>
            <a:r>
              <a:rPr lang="en-US" sz="2400" dirty="0" smtClean="0"/>
              <a:t>Same data and protocol</a:t>
            </a:r>
          </a:p>
          <a:p>
            <a:pPr lvl="1">
              <a:defRPr/>
            </a:pPr>
            <a:r>
              <a:rPr lang="en-US" sz="2400" dirty="0" smtClean="0"/>
              <a:t>Add facts: 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 </a:t>
            </a:r>
            <a:r>
              <a:rPr lang="en-US" sz="2400" dirty="0" smtClean="0"/>
              <a:t>for </a:t>
            </a:r>
            <a:r>
              <a:rPr lang="en-US" sz="2400" dirty="0" err="1" smtClean="0"/>
              <a:t>Src,Dst</a:t>
            </a:r>
            <a:r>
              <a:rPr lang="en-US" sz="2400" dirty="0" smtClean="0"/>
              <a:t> in data</a:t>
            </a:r>
          </a:p>
          <a:p>
            <a:pPr lvl="1">
              <a:defRPr/>
            </a:pPr>
            <a:r>
              <a:rPr lang="en-US" sz="2400" dirty="0" smtClean="0"/>
              <a:t>Add rules like: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err="1"/>
              <a:t>i</a:t>
            </a:r>
            <a:r>
              <a:rPr lang="en-US" sz="2400" i="1" dirty="0" err="1" smtClean="0"/>
              <a:t>nterp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Rel,Src,Dst</a:t>
            </a:r>
            <a:r>
              <a:rPr lang="en-US" sz="2400" i="1" dirty="0" smtClean="0"/>
              <a:t>) :- 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/>
              <a:t>	</a:t>
            </a:r>
            <a:r>
              <a:rPr lang="en-US" sz="2400" i="1" dirty="0" err="1" smtClean="0"/>
              <a:t>nearHyperlink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Word,Src,Dst</a:t>
            </a:r>
            <a:r>
              <a:rPr lang="en-US" sz="2400" i="1" dirty="0" smtClean="0"/>
              <a:t>), 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).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2400" i="1" dirty="0" smtClean="0"/>
              <a:t>indicates(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 :- true #f(</a:t>
            </a:r>
            <a:r>
              <a:rPr lang="en-US" sz="2400" i="1" dirty="0" err="1" smtClean="0"/>
              <a:t>Word,Rel</a:t>
            </a:r>
            <a:r>
              <a:rPr lang="en-US" sz="2400" i="1" dirty="0" smtClean="0"/>
              <a:t>)</a:t>
            </a:r>
          </a:p>
          <a:p>
            <a:pPr lvl="1">
              <a:defRPr/>
            </a:pPr>
            <a:endParaRPr lang="en-US" sz="2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2000" y="4800600"/>
          <a:ext cx="7620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540000"/>
                <a:gridCol w="2540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61.9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81.1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70.6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437" name="TextBox 4"/>
          <p:cNvSpPr txBox="1">
            <a:spLocks noChangeArrowheads="1"/>
          </p:cNvSpPr>
          <p:nvPr/>
        </p:nvSpPr>
        <p:spPr bwMode="auto">
          <a:xfrm>
            <a:off x="457200" y="6248400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Similar results on two other InfoBox datasets</a:t>
            </a:r>
          </a:p>
        </p:txBody>
      </p:sp>
    </p:spTree>
    <p:extLst>
      <p:ext uri="{BB962C8B-B14F-4D97-AF65-F5344CB8AC3E}">
        <p14:creationId xmlns:p14="http://schemas.microsoft.com/office/powerpoint/2010/main" val="189998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Relation Learning IE in ProPPR</a:t>
            </a:r>
          </a:p>
        </p:txBody>
      </p:sp>
      <p:sp>
        <p:nvSpPr>
          <p:cNvPr id="61442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895600"/>
          </a:xfrm>
        </p:spPr>
        <p:txBody>
          <a:bodyPr/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Experiment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</a:rPr>
              <a:t>Combine IE rules using </a:t>
            </a:r>
            <a:r>
              <a:rPr lang="en-US" sz="2400" i="1">
                <a:latin typeface="Calibri" charset="0"/>
                <a:ea typeface="ＭＳ Ｐゴシック" charset="0"/>
              </a:rPr>
              <a:t>nearHyperlink </a:t>
            </a:r>
            <a:r>
              <a:rPr lang="en-US" sz="2400">
                <a:latin typeface="Calibri" charset="0"/>
                <a:ea typeface="ＭＳ Ｐゴシック" charset="0"/>
              </a:rPr>
              <a:t>and interpretive rules</a:t>
            </a:r>
          </a:p>
          <a:p>
            <a:pPr lvl="1"/>
            <a:endParaRPr lang="en-US" sz="2400">
              <a:latin typeface="Calibri" charset="0"/>
              <a:ea typeface="ＭＳ Ｐゴシック" charset="0"/>
            </a:endParaRPr>
          </a:p>
          <a:p>
            <a:pPr lvl="1"/>
            <a:endParaRPr lang="en-US" sz="240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4572000"/>
          <a:ext cx="7620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540000"/>
                <a:gridCol w="2540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 deleted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deleted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61.9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ProPPR</a:t>
                      </a:r>
                      <a:r>
                        <a:rPr lang="en-US" baseline="0" dirty="0" smtClean="0"/>
                        <a:t>/IE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81.1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70.6</a:t>
                      </a:r>
                      <a:endParaRPr lang="en-US" b="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ProPPR</a:t>
                      </a:r>
                      <a:r>
                        <a:rPr lang="en-US" dirty="0" smtClean="0"/>
                        <a:t>/Joint IE,ISG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82.8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78.6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465" name="TextBox 4"/>
          <p:cNvSpPr txBox="1">
            <a:spLocks noChangeArrowheads="1"/>
          </p:cNvSpPr>
          <p:nvPr/>
        </p:nvSpPr>
        <p:spPr bwMode="auto">
          <a:xfrm>
            <a:off x="457200" y="6248400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/>
            <a:r>
              <a:rPr lang="en-US"/>
              <a:t>Similar results on two other InfoBox datasets</a:t>
            </a:r>
          </a:p>
        </p:txBody>
      </p:sp>
    </p:spTree>
    <p:extLst>
      <p:ext uri="{BB962C8B-B14F-4D97-AF65-F5344CB8AC3E}">
        <p14:creationId xmlns:p14="http://schemas.microsoft.com/office/powerpoint/2010/main" val="217919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IE and Relation Learning</a:t>
            </a: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257300"/>
            <a:ext cx="8470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Task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: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Knowledge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Base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Completion.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Baselines: MLNs (Richardson and Domingos, 2006),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00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models.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62467" name="Picture 4" descr="Screen Shot 2015-03-14 at 5.2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5" b="27341"/>
          <a:stretch>
            <a:fillRect/>
          </a:stretch>
        </p:blipFill>
        <p:spPr bwMode="auto">
          <a:xfrm>
            <a:off x="1219200" y="2590800"/>
            <a:ext cx="60198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87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8470900" cy="127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Baselines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MLNs (Richardson and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Domingos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, 2006),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charset="0"/>
              </a:rPr>
              <a:t>models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6109633"/>
              </p:ext>
            </p:extLst>
          </p:nvPr>
        </p:nvGraphicFramePr>
        <p:xfrm>
          <a:off x="1155700" y="2851222"/>
          <a:ext cx="70866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591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ctrTitle"/>
          </p:nvPr>
        </p:nvSpPr>
        <p:spPr>
          <a:xfrm>
            <a:off x="722313" y="374077"/>
            <a:ext cx="7772400" cy="1035624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Latent</a:t>
            </a:r>
            <a:r>
              <a:rPr lang="zh-CN" alt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ontext</a:t>
            </a:r>
            <a:r>
              <a:rPr lang="zh-CN" alt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altLang="zh-CN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090" y="1997306"/>
            <a:ext cx="8283575" cy="14141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Making the classifier deeper</a:t>
            </a:r>
            <a:r>
              <a:rPr lang="en-US" sz="2400" dirty="0" smtClean="0">
                <a:solidFill>
                  <a:schemeClr val="tx1"/>
                </a:solidFill>
              </a:rPr>
              <a:t>: introduce latent classes (analogous to invented predicates) which can be combined with the context words in the features used by the classifier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27001" y="3343586"/>
            <a:ext cx="8857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latent(L),link(X,Y,W),indicates(W,L,R).</a:t>
            </a:r>
          </a:p>
          <a:p>
            <a:pPr marL="914400" lvl="1" indent="-457200">
              <a:buFont typeface="Arial"/>
              <a:buChar char="•"/>
            </a:pPr>
            <a:r>
              <a:rPr lang="en-US" altLang="zh-CN" sz="3200" dirty="0" smtClean="0"/>
              <a:t>R(X,Y)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:-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latent(L1),latent(L2),link(X,Y,W),</a:t>
            </a:r>
          </a:p>
          <a:p>
            <a:pPr lvl="4"/>
            <a:r>
              <a:rPr lang="zh-CN" altLang="zh-CN" sz="3200" dirty="0"/>
              <a:t> </a:t>
            </a:r>
            <a:r>
              <a:rPr lang="zh-CN" altLang="en-US" sz="3200" dirty="0" smtClean="0"/>
              <a:t>  </a:t>
            </a:r>
            <a:r>
              <a:rPr lang="en-US" altLang="zh-CN" sz="3200" dirty="0" smtClean="0"/>
              <a:t>indicates(W,L1,L2,R).</a:t>
            </a:r>
          </a:p>
          <a:p>
            <a:pPr lvl="1"/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6439081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 of latent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ontext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nvention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852177"/>
              </p:ext>
            </p:extLst>
          </p:nvPr>
        </p:nvGraphicFramePr>
        <p:xfrm>
          <a:off x="862271" y="1724789"/>
          <a:ext cx="7415537" cy="421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104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Joint IE and Relation Learning</a:t>
            </a:r>
          </a:p>
        </p:txBody>
      </p:sp>
      <p:sp>
        <p:nvSpPr>
          <p:cNvPr id="66562" name="Subtitle 3"/>
          <p:cNvSpPr txBox="1">
            <a:spLocks/>
          </p:cNvSpPr>
          <p:nvPr/>
        </p:nvSpPr>
        <p:spPr bwMode="auto">
          <a:xfrm>
            <a:off x="225425" y="1257300"/>
            <a:ext cx="8470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Task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: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Knowledge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Base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Completion.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Baselines: MLNs (Richardson and Domingos, 2006),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000">
                <a:solidFill>
                  <a:srgbClr val="000000"/>
                </a:solidFill>
                <a:latin typeface="Calibri" charset="0"/>
              </a:rPr>
              <a:t>Universal Schema (Riedel et al., 2013), IE-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structure-learning-only</a:t>
            </a:r>
            <a:r>
              <a:rPr lang="zh-CN" altLang="en-US" sz="200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Calibri" charset="0"/>
              </a:rPr>
              <a:t>models.</a:t>
            </a:r>
            <a:endParaRPr lang="en-US" sz="200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66563" name="Picture 4" descr="Screen Shot 2015-03-14 at 5.2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94025"/>
            <a:ext cx="8953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3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Joint IE and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relation learning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Subtitle 3"/>
          <p:cNvSpPr txBox="1">
            <a:spLocks/>
          </p:cNvSpPr>
          <p:nvPr/>
        </p:nvSpPr>
        <p:spPr bwMode="auto">
          <a:xfrm>
            <a:off x="225425" y="1483435"/>
            <a:ext cx="4694846" cy="432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Universal schema: learns a joint embedding of IE features and relations</a:t>
            </a: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algn="l">
              <a:spcBef>
                <a:spcPct val="20000"/>
              </a:spcBef>
              <a:buFont typeface="Arial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ProPPR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: learns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weights on features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indicates(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word,relation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for link-classification task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Horn rules relating the relations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269"/>
            <a:ext cx="10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ACL 2015</a:t>
            </a:r>
            <a:endParaRPr lang="en-US" b="1" dirty="0"/>
          </a:p>
        </p:txBody>
      </p:sp>
      <p:pic>
        <p:nvPicPr>
          <p:cNvPr id="7" name="Picture 6" descr="Screen Shot 2015-07-09 at 1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71" y="1961977"/>
            <a:ext cx="3468309" cy="4052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4170" y="1483435"/>
            <a:ext cx="281556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Highest-weight of each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2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</p:txBody>
      </p:sp>
      <p:sp>
        <p:nvSpPr>
          <p:cNvPr id="31746" name="Content Placeholder 4"/>
          <p:cNvSpPr>
            <a:spLocks noGrp="1"/>
          </p:cNvSpPr>
          <p:nvPr>
            <p:ph sz="half" idx="1"/>
          </p:nvPr>
        </p:nvSpPr>
        <p:spPr>
          <a:xfrm>
            <a:off x="152400" y="5562600"/>
            <a:ext cx="5410200" cy="1143000"/>
          </a:xfrm>
        </p:spPr>
        <p:txBody>
          <a:bodyPr/>
          <a:lstStyle/>
          <a:p>
            <a:r>
              <a:rPr lang="en-US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</a:rPr>
              <a:t>ϕ(A=a,J=j)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is a scalar measuring the “compatibility” of A=a J=j</a:t>
            </a: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7" name="Picture 3" descr="Screen Shot 2016-02-16 at 11.52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215" b="-2"/>
          <a:stretch>
            <a:fillRect/>
          </a:stretch>
        </p:blipFill>
        <p:spPr bwMode="auto">
          <a:xfrm>
            <a:off x="5486400" y="1371600"/>
            <a:ext cx="3309938" cy="2357438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239000" y="2068513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1749" name="TextBox 13"/>
          <p:cNvSpPr txBox="1">
            <a:spLocks noChangeArrowheads="1"/>
          </p:cNvSpPr>
          <p:nvPr/>
        </p:nvSpPr>
        <p:spPr bwMode="auto">
          <a:xfrm>
            <a:off x="7391400" y="2743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1750" name="TextBox 14"/>
          <p:cNvSpPr txBox="1">
            <a:spLocks noChangeArrowheads="1"/>
          </p:cNvSpPr>
          <p:nvPr/>
        </p:nvSpPr>
        <p:spPr bwMode="auto">
          <a:xfrm>
            <a:off x="6400800" y="2743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31751" name="TextBox 15"/>
          <p:cNvSpPr txBox="1">
            <a:spLocks noChangeArrowheads="1"/>
          </p:cNvSpPr>
          <p:nvPr/>
        </p:nvSpPr>
        <p:spPr bwMode="auto">
          <a:xfrm>
            <a:off x="6553200" y="2057400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5867400" y="4648200"/>
            <a:ext cx="2971800" cy="2209800"/>
          </a:xfrm>
          <a:prstGeom prst="wedgeRectCallout">
            <a:avLst>
              <a:gd name="adj1" fmla="val -24065"/>
              <a:gd name="adj2" fmla="val -1268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019800" y="4724400"/>
          <a:ext cx="2743200" cy="1828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17220"/>
                <a:gridCol w="617220"/>
                <a:gridCol w="1508760"/>
              </a:tblGrid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ϕ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a,j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777" name="Object 10"/>
          <p:cNvGraphicFramePr>
            <a:graphicFrameLocks noChangeAspect="1"/>
          </p:cNvGraphicFramePr>
          <p:nvPr/>
        </p:nvGraphicFramePr>
        <p:xfrm>
          <a:off x="228600" y="1447800"/>
          <a:ext cx="68294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4" imgW="3035300" imgH="609600" progId="Equation.3">
                  <p:embed/>
                </p:oleObj>
              </mc:Choice>
              <mc:Fallback>
                <p:oleObj name="Equation" r:id="rId4" imgW="30353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6829425" cy="1371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ular Callout 11"/>
          <p:cNvSpPr/>
          <p:nvPr/>
        </p:nvSpPr>
        <p:spPr>
          <a:xfrm>
            <a:off x="914400" y="4419600"/>
            <a:ext cx="2438400" cy="762000"/>
          </a:xfrm>
          <a:prstGeom prst="wedgeRectCallout">
            <a:avLst>
              <a:gd name="adj1" fmla="val -4018"/>
              <a:gd name="adj2" fmla="val -276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u="sng" dirty="0"/>
              <a:t>clique potential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2895600" y="3505200"/>
            <a:ext cx="762000" cy="762000"/>
          </a:xfrm>
          <a:prstGeom prst="wedgeRectCallout">
            <a:avLst>
              <a:gd name="adj1" fmla="val 26971"/>
              <a:gd name="adj2" fmla="val -1590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…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3886200" y="3581400"/>
            <a:ext cx="762000" cy="762000"/>
          </a:xfrm>
          <a:prstGeom prst="wedgeRectCallout">
            <a:avLst>
              <a:gd name="adj1" fmla="val 43779"/>
              <a:gd name="adj2" fmla="val -170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193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Motivation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Background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Logic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Probability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Combining logic and probabilities: MLNs</a:t>
            </a:r>
          </a:p>
          <a:p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Key ideas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Learning method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Results for parameter learning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Structure learning for </a:t>
            </a:r>
            <a:r>
              <a:rPr lang="en-US" sz="2000" dirty="0" err="1">
                <a:latin typeface="Calibri" charset="0"/>
                <a:ea typeface="ＭＳ Ｐゴシック" charset="0"/>
              </a:rPr>
              <a:t>ProPPR</a:t>
            </a:r>
            <a:r>
              <a:rPr lang="en-US" sz="2000" dirty="0">
                <a:latin typeface="Calibri" charset="0"/>
                <a:ea typeface="ＭＳ Ｐゴシック" charset="0"/>
              </a:rPr>
              <a:t> for KB completion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Comparison to neural KBC models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</a:rPr>
              <a:t>Joint </a:t>
            </a:r>
            <a:r>
              <a:rPr lang="en-US" sz="2000" dirty="0">
                <a:latin typeface="Calibri" charset="0"/>
                <a:ea typeface="ＭＳ Ｐゴシック" charset="0"/>
              </a:rPr>
              <a:t>IE and KB completion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sz="2400" dirty="0" err="1" smtClean="0"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240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19780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MLNs are one blend of logic and probability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73349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C1 grandparent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(X,Y) :- parent(X,Z),parent(Z,Y</a:t>
            </a: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)</a:t>
            </a:r>
          </a:p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C2 parent(X,Y):-mother(X,Y).</a:t>
            </a:r>
          </a:p>
          <a:p>
            <a:pPr marL="457200" lvl="1" indent="0">
              <a:buFont typeface="Arial" charset="0"/>
              <a:buNone/>
            </a:pP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C3 parent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(X,Y):</a:t>
            </a:r>
            <a:r>
              <a:rPr lang="en-US" sz="2000" dirty="0" smtClean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-father(</a:t>
            </a:r>
            <a:r>
              <a:rPr lang="en-US" sz="2000" dirty="0">
                <a:solidFill>
                  <a:srgbClr val="008000"/>
                </a:solidFill>
                <a:latin typeface="Calibri" charset="0"/>
                <a:ea typeface="ＭＳ Ｐゴシック" charset="0"/>
              </a:rPr>
              <a:t>X,Y).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8000"/>
                </a:solidFill>
              </a:rPr>
              <a:t>father(</a:t>
            </a:r>
            <a:r>
              <a:rPr lang="en-US" sz="2000" dirty="0" err="1">
                <a:solidFill>
                  <a:srgbClr val="008000"/>
                </a:solidFill>
              </a:rPr>
              <a:t>bob,chip</a:t>
            </a:r>
            <a:r>
              <a:rPr lang="en-US" sz="2000" dirty="0">
                <a:solidFill>
                  <a:srgbClr val="008000"/>
                </a:solidFill>
              </a:rPr>
              <a:t>). parent(</a:t>
            </a:r>
            <a:r>
              <a:rPr lang="en-US" sz="2000" dirty="0" err="1">
                <a:solidFill>
                  <a:srgbClr val="008000"/>
                </a:solidFill>
              </a:rPr>
              <a:t>bob,dana</a:t>
            </a:r>
            <a:r>
              <a:rPr lang="en-US" sz="2000" dirty="0">
                <a:solidFill>
                  <a:srgbClr val="008000"/>
                </a:solidFill>
              </a:rPr>
              <a:t>)</a:t>
            </a:r>
            <a:r>
              <a:rPr lang="en-US" sz="2000" dirty="0" smtClean="0">
                <a:solidFill>
                  <a:srgbClr val="008000"/>
                </a:solidFill>
              </a:rPr>
              <a:t>. mother(</a:t>
            </a:r>
            <a:r>
              <a:rPr lang="en-US" sz="2000" dirty="0" err="1" smtClean="0">
                <a:solidFill>
                  <a:srgbClr val="008000"/>
                </a:solidFill>
              </a:rPr>
              <a:t>alice,bob</a:t>
            </a:r>
            <a:r>
              <a:rPr lang="en-US" sz="2000" dirty="0" smtClean="0">
                <a:solidFill>
                  <a:srgbClr val="008000"/>
                </a:solidFill>
              </a:rPr>
              <a:t>).  …</a:t>
            </a: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93183" y="3133777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p(</a:t>
            </a:r>
            <a:r>
              <a:rPr lang="en-US" sz="1600" dirty="0" err="1" smtClean="0"/>
              <a:t>a,b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6270192" y="3136526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</a:t>
            </a:r>
            <a:r>
              <a:rPr lang="en-US" sz="1600" dirty="0" smtClean="0"/>
              <a:t>(</a:t>
            </a:r>
            <a:r>
              <a:rPr lang="en-US" sz="1600" dirty="0" err="1" smtClean="0"/>
              <a:t>a,b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291346" y="3264702"/>
            <a:ext cx="148163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r>
              <a:rPr lang="en-US" dirty="0"/>
              <a:t>:-</a:t>
            </a:r>
            <a:r>
              <a:rPr lang="en-US" dirty="0" smtClean="0"/>
              <a:t>m(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Straight Connector 9"/>
          <p:cNvCxnSpPr>
            <a:stCxn id="6" idx="6"/>
            <a:endCxn id="8" idx="1"/>
          </p:cNvCxnSpPr>
          <p:nvPr/>
        </p:nvCxnSpPr>
        <p:spPr>
          <a:xfrm>
            <a:off x="3623051" y="3446619"/>
            <a:ext cx="668295" cy="2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  <a:endCxn id="8" idx="3"/>
          </p:cNvCxnSpPr>
          <p:nvPr/>
        </p:nvCxnSpPr>
        <p:spPr>
          <a:xfrm flipH="1">
            <a:off x="5772979" y="3449368"/>
            <a:ext cx="4972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25796" y="4848157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(</a:t>
            </a:r>
            <a:r>
              <a:rPr lang="en-US" sz="1600" dirty="0" err="1" smtClean="0"/>
              <a:t>b,c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623051" y="4200847"/>
            <a:ext cx="245917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gp</a:t>
            </a:r>
            <a:r>
              <a:rPr lang="en-US" dirty="0" smtClean="0"/>
              <a:t>(</a:t>
            </a:r>
            <a:r>
              <a:rPr lang="en-US" dirty="0" err="1" smtClean="0"/>
              <a:t>a,c</a:t>
            </a:r>
            <a:r>
              <a:rPr lang="en-US" dirty="0" smtClean="0"/>
              <a:t>)</a:t>
            </a:r>
            <a:r>
              <a:rPr lang="en-US" dirty="0"/>
              <a:t>:</a:t>
            </a:r>
            <a:r>
              <a:rPr lang="en-US" dirty="0" smtClean="0"/>
              <a:t>-p(</a:t>
            </a:r>
            <a:r>
              <a:rPr lang="en-US" dirty="0" err="1" smtClean="0"/>
              <a:t>a,b</a:t>
            </a:r>
            <a:r>
              <a:rPr lang="en-US" dirty="0" smtClean="0"/>
              <a:t>),p(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>
            <a:stCxn id="6" idx="5"/>
            <a:endCxn id="19" idx="0"/>
          </p:cNvCxnSpPr>
          <p:nvPr/>
        </p:nvCxnSpPr>
        <p:spPr>
          <a:xfrm>
            <a:off x="3457586" y="3667831"/>
            <a:ext cx="1395053" cy="533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1"/>
            <a:endCxn id="19" idx="2"/>
          </p:cNvCxnSpPr>
          <p:nvPr/>
        </p:nvCxnSpPr>
        <p:spPr>
          <a:xfrm flipH="1" flipV="1">
            <a:off x="4852639" y="4570179"/>
            <a:ext cx="1838622" cy="3696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780168" y="4027192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gp</a:t>
            </a:r>
            <a:r>
              <a:rPr lang="en-US" sz="1600" dirty="0" smtClean="0"/>
              <a:t>(</a:t>
            </a:r>
            <a:r>
              <a:rPr lang="en-US" sz="1600" dirty="0" err="1" smtClean="0"/>
              <a:t>a,c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26" name="Straight Connector 25"/>
          <p:cNvCxnSpPr>
            <a:stCxn id="24" idx="6"/>
            <a:endCxn id="19" idx="1"/>
          </p:cNvCxnSpPr>
          <p:nvPr/>
        </p:nvCxnSpPr>
        <p:spPr>
          <a:xfrm>
            <a:off x="2910036" y="4340034"/>
            <a:ext cx="713015" cy="4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9144" y="4964213"/>
            <a:ext cx="134175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r>
              <a:rPr lang="en-US" dirty="0"/>
              <a:t>:</a:t>
            </a:r>
            <a:r>
              <a:rPr lang="en-US" dirty="0" smtClean="0"/>
              <a:t>-</a:t>
            </a:r>
            <a:r>
              <a:rPr lang="en-US" dirty="0"/>
              <a:t>f</a:t>
            </a:r>
            <a:r>
              <a:rPr lang="en-US" dirty="0" smtClean="0"/>
              <a:t>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Connector 32"/>
          <p:cNvCxnSpPr>
            <a:stCxn id="31" idx="3"/>
            <a:endCxn id="18" idx="2"/>
          </p:cNvCxnSpPr>
          <p:nvPr/>
        </p:nvCxnSpPr>
        <p:spPr>
          <a:xfrm>
            <a:off x="5350903" y="5148879"/>
            <a:ext cx="1174893" cy="12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56638" y="4964213"/>
            <a:ext cx="1129868" cy="6256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f(</a:t>
            </a:r>
            <a:r>
              <a:rPr lang="en-US" sz="1600" dirty="0" err="1" smtClean="0"/>
              <a:t>b,c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37" name="Straight Connector 36"/>
          <p:cNvCxnSpPr>
            <a:stCxn id="31" idx="1"/>
            <a:endCxn id="35" idx="6"/>
          </p:cNvCxnSpPr>
          <p:nvPr/>
        </p:nvCxnSpPr>
        <p:spPr>
          <a:xfrm flipH="1">
            <a:off x="2186506" y="5148879"/>
            <a:ext cx="1822638" cy="128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ular Callout 50"/>
          <p:cNvSpPr/>
          <p:nvPr/>
        </p:nvSpPr>
        <p:spPr>
          <a:xfrm>
            <a:off x="6199277" y="852508"/>
            <a:ext cx="3108714" cy="2209800"/>
          </a:xfrm>
          <a:prstGeom prst="wedgeRectCallout">
            <a:avLst>
              <a:gd name="adj1" fmla="val -90843"/>
              <a:gd name="adj2" fmla="val 57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26752"/>
              </p:ext>
            </p:extLst>
          </p:nvPr>
        </p:nvGraphicFramePr>
        <p:xfrm>
          <a:off x="6525796" y="908165"/>
          <a:ext cx="2462542" cy="186538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43452"/>
                <a:gridCol w="903968"/>
                <a:gridCol w="715122"/>
              </a:tblGrid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ϕ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12173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</a:tr>
              <a:tr h="40234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770402"/>
              </p:ext>
            </p:extLst>
          </p:nvPr>
        </p:nvGraphicFramePr>
        <p:xfrm>
          <a:off x="2493183" y="5625647"/>
          <a:ext cx="6707822" cy="114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3" imgW="3581400" imgH="609600" progId="Equation.3">
                  <p:embed/>
                </p:oleObj>
              </mc:Choice>
              <mc:Fallback>
                <p:oleObj name="Equation" r:id="rId3" imgW="358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183" y="5625647"/>
                        <a:ext cx="6707822" cy="114296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49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4625</Words>
  <Application>Microsoft Macintosh PowerPoint</Application>
  <PresentationFormat>On-screen Show (4:3)</PresentationFormat>
  <Paragraphs>787</Paragraphs>
  <Slides>80</Slides>
  <Notes>1</Notes>
  <HiddenSlides>14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Office Theme</vt:lpstr>
      <vt:lpstr>Equation</vt:lpstr>
      <vt:lpstr>Knowledge Representation Meets Machine Learning: Part 2/3</vt:lpstr>
      <vt:lpstr>Background</vt:lpstr>
      <vt:lpstr>PowerPoint Presentation</vt:lpstr>
      <vt:lpstr>Outline</vt:lpstr>
      <vt:lpstr>Background: Logic Programs</vt:lpstr>
      <vt:lpstr>Background: Probabilistic inference</vt:lpstr>
      <vt:lpstr>Background: Markov networks</vt:lpstr>
      <vt:lpstr>Background</vt:lpstr>
      <vt:lpstr>MLNs are one blend of logic and probability</vt:lpstr>
      <vt:lpstr>MLNs are powerful  but expensive </vt:lpstr>
      <vt:lpstr>What’s the alternative?</vt:lpstr>
      <vt:lpstr>ProPPR</vt:lpstr>
      <vt:lpstr>Relational Learning Systems</vt:lpstr>
      <vt:lpstr>Relational Learning Systems</vt:lpstr>
      <vt:lpstr>Relational Learning Systems</vt:lpstr>
      <vt:lpstr>A sample program</vt:lpstr>
      <vt:lpstr>PowerPoint Presentation</vt:lpstr>
      <vt:lpstr>PowerPoint Presentation</vt:lpstr>
      <vt:lpstr>Approximate Inference in ProPPR</vt:lpstr>
      <vt:lpstr>Inference Time: Citation Matching vs Alchemy</vt:lpstr>
      <vt:lpstr>Accuracy: Citation Matching</vt:lpstr>
      <vt:lpstr>Approximate Inference in ProPPR</vt:lpstr>
      <vt:lpstr>Results: AUC on NELL subsets Wang et al., (Machine Learning 2015)</vt:lpstr>
      <vt:lpstr>Results – parameter learning for large mutually recursive theories</vt:lpstr>
      <vt:lpstr>Accuracy: Citation Matching</vt:lpstr>
      <vt:lpstr>Outline</vt:lpstr>
      <vt:lpstr>Parameter Learning in ProPPR</vt:lpstr>
      <vt:lpstr>Parameter Learning in ProPPR</vt:lpstr>
      <vt:lpstr>Parameter learning in ProPPR</vt:lpstr>
      <vt:lpstr>Parameter learning in ProPPR</vt:lpstr>
      <vt:lpstr>Results: AUC on NELL subsets Wang et al., (Machine Learning 2015)</vt:lpstr>
      <vt:lpstr>Results – parameter learning for large mutually recursive theories</vt:lpstr>
      <vt:lpstr>Outline</vt:lpstr>
      <vt:lpstr>PowerPoint Presentation</vt:lpstr>
      <vt:lpstr>PowerPoint Presentation</vt:lpstr>
      <vt:lpstr>PowerPoint Presentation</vt:lpstr>
      <vt:lpstr>PowerPoint Presentation</vt:lpstr>
      <vt:lpstr>Structure Learning in ProPPR</vt:lpstr>
      <vt:lpstr>KB Completion</vt:lpstr>
      <vt:lpstr>Results on UMLS</vt:lpstr>
      <vt:lpstr>Structure Learning For Expressive Languages From Incomplete DBs is Hard</vt:lpstr>
      <vt:lpstr>Structure Learning: Example</vt:lpstr>
      <vt:lpstr>Structure Learning: Example</vt:lpstr>
      <vt:lpstr>Structure Learning: Example</vt:lpstr>
      <vt:lpstr>KB Completion</vt:lpstr>
      <vt:lpstr>KB Completion</vt:lpstr>
      <vt:lpstr>Scaling Up Structure Learning</vt:lpstr>
      <vt:lpstr>Scaling up Structure Learning</vt:lpstr>
      <vt:lpstr>Outline</vt:lpstr>
      <vt:lpstr>Neural KB Completion Methods</vt:lpstr>
      <vt:lpstr>Neural KB Completion Methods</vt:lpstr>
      <vt:lpstr>Neural KB Completion Methods</vt:lpstr>
      <vt:lpstr>Neural KB Completion Methods</vt:lpstr>
      <vt:lpstr>Neural KB Completion Methods</vt:lpstr>
      <vt:lpstr>PowerPoint Presentation</vt:lpstr>
      <vt:lpstr>PowerPoint Presentation</vt:lpstr>
      <vt:lpstr>Neural KB Completion Methods</vt:lpstr>
      <vt:lpstr>Neural KB Completion Methods</vt:lpstr>
      <vt:lpstr>Latent context invention</vt:lpstr>
      <vt:lpstr>Effect of latent context invention</vt:lpstr>
      <vt:lpstr>Outline</vt:lpstr>
      <vt:lpstr>Predicate invention</vt:lpstr>
      <vt:lpstr>“Soft” Predicate Invention via structured sparsity</vt:lpstr>
      <vt:lpstr>“Soft” Predicate Invention via structured sparsity</vt:lpstr>
      <vt:lpstr>Experiments: Royal Families</vt:lpstr>
      <vt:lpstr>Completing the NELL KB</vt:lpstr>
      <vt:lpstr>Outline</vt:lpstr>
      <vt:lpstr>IE in ProPPR</vt:lpstr>
      <vt:lpstr>PowerPoint Presentation</vt:lpstr>
      <vt:lpstr>Experiments</vt:lpstr>
      <vt:lpstr>Joint IE and relation learning</vt:lpstr>
      <vt:lpstr>IE in ProPPR</vt:lpstr>
      <vt:lpstr>Joint Relation Learning IE in ProPPR</vt:lpstr>
      <vt:lpstr>Joint IE and Relation Learning</vt:lpstr>
      <vt:lpstr>Joint IE and relation learning</vt:lpstr>
      <vt:lpstr>Latent context invention</vt:lpstr>
      <vt:lpstr>Effect of latent context invention</vt:lpstr>
      <vt:lpstr>Joint IE and Relation Learning</vt:lpstr>
      <vt:lpstr>Joint IE and relation learning</vt:lpstr>
      <vt:lpstr>Outline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Cohen</dc:creator>
  <cp:lastModifiedBy>William Cohen</cp:lastModifiedBy>
  <cp:revision>36</cp:revision>
  <dcterms:created xsi:type="dcterms:W3CDTF">2016-02-16T05:46:27Z</dcterms:created>
  <dcterms:modified xsi:type="dcterms:W3CDTF">2016-02-23T06:35:30Z</dcterms:modified>
</cp:coreProperties>
</file>